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13" r:id="rId2"/>
  </p:sldMasterIdLst>
  <p:notesMasterIdLst>
    <p:notesMasterId r:id="rId58"/>
  </p:notesMasterIdLst>
  <p:handoutMasterIdLst>
    <p:handoutMasterId r:id="rId59"/>
  </p:handoutMasterIdLst>
  <p:sldIdLst>
    <p:sldId id="613" r:id="rId3"/>
    <p:sldId id="558" r:id="rId4"/>
    <p:sldId id="260" r:id="rId5"/>
    <p:sldId id="607" r:id="rId6"/>
    <p:sldId id="608" r:id="rId7"/>
    <p:sldId id="621" r:id="rId8"/>
    <p:sldId id="629" r:id="rId9"/>
    <p:sldId id="624" r:id="rId10"/>
    <p:sldId id="606" r:id="rId11"/>
    <p:sldId id="618" r:id="rId12"/>
    <p:sldId id="476" r:id="rId13"/>
    <p:sldId id="477" r:id="rId14"/>
    <p:sldId id="261" r:id="rId15"/>
    <p:sldId id="619" r:id="rId16"/>
    <p:sldId id="612" r:id="rId17"/>
    <p:sldId id="610" r:id="rId18"/>
    <p:sldId id="626" r:id="rId19"/>
    <p:sldId id="644" r:id="rId20"/>
    <p:sldId id="625" r:id="rId21"/>
    <p:sldId id="645" r:id="rId22"/>
    <p:sldId id="627" r:id="rId23"/>
    <p:sldId id="628" r:id="rId24"/>
    <p:sldId id="614" r:id="rId25"/>
    <p:sldId id="590" r:id="rId26"/>
    <p:sldId id="596" r:id="rId27"/>
    <p:sldId id="594" r:id="rId28"/>
    <p:sldId id="620" r:id="rId29"/>
    <p:sldId id="591" r:id="rId30"/>
    <p:sldId id="595" r:id="rId31"/>
    <p:sldId id="592" r:id="rId32"/>
    <p:sldId id="542" r:id="rId33"/>
    <p:sldId id="581" r:id="rId34"/>
    <p:sldId id="580" r:id="rId35"/>
    <p:sldId id="599" r:id="rId36"/>
    <p:sldId id="582" r:id="rId37"/>
    <p:sldId id="604" r:id="rId38"/>
    <p:sldId id="642" r:id="rId39"/>
    <p:sldId id="598" r:id="rId40"/>
    <p:sldId id="602" r:id="rId41"/>
    <p:sldId id="623" r:id="rId42"/>
    <p:sldId id="615" r:id="rId43"/>
    <p:sldId id="577" r:id="rId44"/>
    <p:sldId id="643" r:id="rId45"/>
    <p:sldId id="583" r:id="rId46"/>
    <p:sldId id="584" r:id="rId47"/>
    <p:sldId id="622" r:id="rId48"/>
    <p:sldId id="597" r:id="rId49"/>
    <p:sldId id="600" r:id="rId50"/>
    <p:sldId id="616" r:id="rId51"/>
    <p:sldId id="631" r:id="rId52"/>
    <p:sldId id="630" r:id="rId53"/>
    <p:sldId id="632" r:id="rId54"/>
    <p:sldId id="585" r:id="rId55"/>
    <p:sldId id="601" r:id="rId56"/>
    <p:sldId id="603" r:id="rId57"/>
  </p:sldIdLst>
  <p:sldSz cx="9144000" cy="6858000" type="screen4x3"/>
  <p:notesSz cx="6858000" cy="9296400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336600"/>
    <a:srgbClr val="9E0000"/>
    <a:srgbClr val="669900"/>
    <a:srgbClr val="FFCC99"/>
    <a:srgbClr val="FFFFCC"/>
    <a:srgbClr val="E1FFFF"/>
    <a:srgbClr val="EFFDFF"/>
    <a:srgbClr val="FFFF66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32" autoAdjust="0"/>
    <p:restoredTop sz="87124" autoAdjust="0"/>
  </p:normalViewPr>
  <p:slideViewPr>
    <p:cSldViewPr snapToGrid="0" snapToObjects="1">
      <p:cViewPr varScale="1">
        <p:scale>
          <a:sx n="73" d="100"/>
          <a:sy n="73" d="100"/>
        </p:scale>
        <p:origin x="-1478" y="-77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4387"/>
    </p:cViewPr>
  </p:sorterViewPr>
  <p:notesViewPr>
    <p:cSldViewPr snapToGrid="0" snapToObjects="1">
      <p:cViewPr varScale="1">
        <p:scale>
          <a:sx n="81" d="100"/>
          <a:sy n="81" d="100"/>
        </p:scale>
        <p:origin x="-2304" y="-96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9BFED-B50D-4A1B-A5C0-C12ED417F585}" type="doc">
      <dgm:prSet loTypeId="urn:microsoft.com/office/officeart/2005/8/layout/radial5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EF4393-9598-4F3D-B3E0-6AFD9099F833}">
      <dgm:prSet phldrT="[Text]"/>
      <dgm:spPr>
        <a:noFill/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36F8AFDE-A0E7-4F8B-A9E8-F102D789A7BE}" type="parTrans" cxnId="{FF54A8EA-364E-4259-B4A1-79EEFA6D832D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9CC9E724-BB45-431D-8894-986C0ACA7FCC}" type="sibTrans" cxnId="{FF54A8EA-364E-4259-B4A1-79EEFA6D832D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A7A2180E-8832-42BD-BA59-86A98F32A04A}">
      <dgm:prSet phldrT="[Text]" custT="1"/>
      <dgm:spPr>
        <a:solidFill>
          <a:srgbClr val="BF6F4F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Enabling Systematic Reuse</a:t>
          </a:r>
          <a:endParaRPr lang="en-US" sz="1300" b="1" dirty="0" smtClean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157C6A9-C21F-4348-9B09-560236D60C9D}" type="parTrans" cxnId="{29DC0731-62DE-449A-BE2F-A843FD83BABA}">
      <dgm:prSet/>
      <dgm:spPr>
        <a:solidFill>
          <a:srgbClr val="BF6F4F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2429199-81D4-42DE-AACB-453837214426}" type="sibTrans" cxnId="{29DC0731-62DE-449A-BE2F-A843FD83BABA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321A328B-933C-4B10-946A-F3D80D1076D2}">
      <dgm:prSet phldrT="[Text]" custT="1"/>
      <dgm:spPr>
        <a:solidFill>
          <a:srgbClr val="B5BC57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3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Conveying Architectural Knowledge</a:t>
          </a:r>
          <a:endParaRPr lang="en-US" sz="1300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382A64E1-F57C-4607-B7C8-101C0DFC14DA}" type="parTrans" cxnId="{C6C6EBAD-5F3D-4F65-A129-20101FA6DB7C}">
      <dgm:prSet/>
      <dgm:spPr>
        <a:solidFill>
          <a:srgbClr val="B5BC57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4A2EA1C6-93C5-4DAC-9731-05AD12DD2E3A}" type="sibTrans" cxnId="{C6C6EBAD-5F3D-4F65-A129-20101FA6DB7C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F92D6845-982B-4648-8D6F-3B8E86AFB3CA}">
      <dgm:prSet custT="1"/>
      <dgm:spPr>
        <a:solidFill>
          <a:srgbClr val="98C3C2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Identifying </a:t>
          </a:r>
          <a:br>
            <a: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rPr>
          </a:br>
          <a:r>
            <a: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&amp; Name Recurring Structures &amp; Behaviors</a:t>
          </a:r>
          <a:endParaRPr lang="en-US" sz="1300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A65836C-F922-4651-A8E9-172284C55330}" type="parTrans" cxnId="{9EF86C59-AFCB-482B-9B78-4B30DA0BE5EA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D7073CCE-1BD6-4AFE-A7B6-9259B9044DF2}" type="sibTrans" cxnId="{9EF86C59-AFCB-482B-9B78-4B30DA0BE5EA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4B93C72B-E84C-48F4-BBF4-D15B6805D9FB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Codifying Design Expertise</a:t>
          </a:r>
          <a:endParaRPr lang="en-US" sz="1200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00CCD6D-9F78-4599-A439-1F7E7DA7FDCE}" type="parTrans" cxnId="{4BBEEECB-B931-465E-A9DB-EB66F776DD37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C183734-D08E-4522-B621-B1D637431D41}" type="sibTrans" cxnId="{4BBEEECB-B931-465E-A9DB-EB66F776DD37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4EEC9C2-4192-4416-8788-982B3C1756E2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Mapping Design Problems to Proven Solutions</a:t>
          </a:r>
          <a:endParaRPr lang="en-US" sz="1400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14078DFE-F9D9-4B59-BBA0-0B86FEE4A6ED}" type="parTrans" cxnId="{8684F658-7B2C-4D87-BA1F-285DE0F2BDAC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56E89D25-6476-4A30-8137-198174883B8C}" type="sibTrans" cxnId="{8684F658-7B2C-4D87-BA1F-285DE0F2BDAC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0D850977-9ACD-4DCB-87B2-E257D06E31AF}">
      <dgm:prSet custT="1"/>
      <dgm:spPr>
        <a:solidFill>
          <a:srgbClr val="00C5C0">
            <a:alpha val="50196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sz="2000" b="1" dirty="0" smtClean="0">
            <a:solidFill>
              <a:schemeClr val="bg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84448BF1-EBF4-4F5B-999A-6BA510BD8AC3}" type="sibTrans" cxnId="{7041464A-D020-4551-926B-5CD825852B95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F3C79FBA-B7AE-49D2-A7E8-3BC5349033C6}" type="parTrans" cxnId="{7041464A-D020-4551-926B-5CD825852B95}">
      <dgm:prSet/>
      <dgm:spPr>
        <a:solidFill>
          <a:srgbClr val="00C5C0">
            <a:alpha val="50196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1EC8CDF0-4F81-4F76-A46B-85606A93F7B4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…</a:t>
          </a:r>
          <a:endParaRPr lang="en-US" sz="1200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19D01ED5-8352-4F3D-8149-A518AC14F30A}" type="parTrans" cxnId="{06513599-CCD5-421B-ADCB-5B92F68119F8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A539ECC5-DE29-463E-9D01-516135C43163}" type="sibTrans" cxnId="{06513599-CCD5-421B-ADCB-5B92F68119F8}">
      <dgm:prSet/>
      <dgm:spPr/>
      <dgm:t>
        <a:bodyPr/>
        <a:lstStyle/>
        <a:p>
          <a:endParaRPr lang="en-US"/>
        </a:p>
      </dgm:t>
    </dgm:pt>
    <dgm:pt modelId="{25E559A6-C93D-408C-B67D-2EF34443C8EF}" type="pres">
      <dgm:prSet presAssocID="{B189BFED-B50D-4A1B-A5C0-C12ED417F58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0F6423-C84C-4CF1-A9D5-617692575E78}" type="pres">
      <dgm:prSet presAssocID="{3FEF4393-9598-4F3D-B3E0-6AFD9099F833}" presName="centerShape" presStyleLbl="node0" presStyleIdx="0" presStyleCnt="1"/>
      <dgm:spPr/>
      <dgm:t>
        <a:bodyPr/>
        <a:lstStyle/>
        <a:p>
          <a:endParaRPr lang="en-US"/>
        </a:p>
      </dgm:t>
    </dgm:pt>
    <dgm:pt modelId="{13F4B5AB-C9BB-42CD-881D-F7A4AE51E489}" type="pres">
      <dgm:prSet presAssocID="{14078DFE-F9D9-4B59-BBA0-0B86FEE4A6ED}" presName="parTrans" presStyleLbl="sibTrans2D1" presStyleIdx="0" presStyleCnt="6" custScaleX="158369" custLinFactNeighborY="-7905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329ACD84-DB01-47F0-9694-875790529222}" type="pres">
      <dgm:prSet presAssocID="{14078DFE-F9D9-4B59-BBA0-0B86FEE4A6ED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22FA1766-13E6-4AE6-ADF1-D4AEE971271C}" type="pres">
      <dgm:prSet presAssocID="{E4EEC9C2-4192-4416-8788-982B3C1756E2}" presName="node" presStyleLbl="node1" presStyleIdx="0" presStyleCnt="6" custScaleX="1174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7CE5D-1229-4C05-B2FF-0C6E8FDDD514}" type="pres">
      <dgm:prSet presAssocID="{E00CCD6D-9F78-4599-A439-1F7E7DA7FDCE}" presName="parTrans" presStyleLbl="sibTrans2D1" presStyleIdx="1" presStyleCnt="6" custScaleX="151927" custLinFactNeighborX="14898" custLinFactNeighborY="-11974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5B3A30AE-A39A-44A8-A8FF-B2DCDE12F1E4}" type="pres">
      <dgm:prSet presAssocID="{E00CCD6D-9F78-4599-A439-1F7E7DA7FDC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CF7C9F7A-FE25-46BC-9C9D-BEBA32B372B9}" type="pres">
      <dgm:prSet presAssocID="{4B93C72B-E84C-48F4-BBF4-D15B6805D9FB}" presName="node" presStyleLbl="node1" presStyleIdx="1" presStyleCnt="6" custScaleX="115510" custRadScaleRad="106398" custRadScaleInc="55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45E4A4-433E-46C6-AFE6-09AE8823FEA9}" type="pres">
      <dgm:prSet presAssocID="{19D01ED5-8352-4F3D-8149-A518AC14F30A}" presName="parTrans" presStyleLbl="sibTrans2D1" presStyleIdx="2" presStyleCnt="6" custScaleX="162723" custLinFactNeighborX="9566" custLinFactNeighborY="6254" custRadScaleRad="0" custRadScaleInc="-2147483648"/>
      <dgm:spPr/>
      <dgm:t>
        <a:bodyPr/>
        <a:lstStyle/>
        <a:p>
          <a:endParaRPr lang="en-US"/>
        </a:p>
      </dgm:t>
    </dgm:pt>
    <dgm:pt modelId="{C377C8C3-356F-4EE3-871C-A65D19C45983}" type="pres">
      <dgm:prSet presAssocID="{19D01ED5-8352-4F3D-8149-A518AC14F30A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0BBFC28-3685-4F81-809F-661715789C9A}" type="pres">
      <dgm:prSet presAssocID="{1EC8CDF0-4F81-4F76-A46B-85606A93F7B4}" presName="node" presStyleLbl="node1" presStyleIdx="2" presStyleCnt="6" custScaleX="115890" custRadScaleRad="109672" custRadScaleInc="-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5674C8-2A12-4775-879D-B2941168BB2E}" type="pres">
      <dgm:prSet presAssocID="{EA65836C-F922-4651-A8E9-172284C55330}" presName="parTrans" presStyleLbl="sibTrans2D1" presStyleIdx="3" presStyleCnt="6" custScaleX="158821" custLinFactNeighborX="6825" custLinFactNeighborY="7830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54F9E967-58A8-43CC-97A5-4C025F3C4407}" type="pres">
      <dgm:prSet presAssocID="{EA65836C-F922-4651-A8E9-172284C55330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F275CA10-09A4-40CB-9CF3-2E062F0ED029}" type="pres">
      <dgm:prSet presAssocID="{F92D6845-982B-4648-8D6F-3B8E86AFB3CA}" presName="node" presStyleLbl="node1" presStyleIdx="3" presStyleCnt="6" custScaleX="126651" custRadScaleRad="103066" custRadScaleInc="-32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195FB9-A0B0-497E-B196-029810C2283C}" type="pres">
      <dgm:prSet presAssocID="{E157C6A9-C21F-4348-9B09-560236D60C9D}" presName="parTrans" presStyleLbl="sibTrans2D1" presStyleIdx="4" presStyleCnt="6" custScaleX="154716" custLinFactNeighborX="-7922" custLinFactNeighborY="14500" custRadScaleRad="37614" custRadScaleInc="-2147483648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18008321-4331-489A-AF42-51F626CBF42D}" type="pres">
      <dgm:prSet presAssocID="{E157C6A9-C21F-4348-9B09-560236D60C9D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2811304-47F7-48D4-94F4-AF7CF052428B}" type="pres">
      <dgm:prSet presAssocID="{A7A2180E-8832-42BD-BA59-86A98F32A04A}" presName="node" presStyleLbl="node1" presStyleIdx="4" presStyleCnt="6" custScaleX="113921" custScaleY="90700" custRadScaleRad="101171" custRadScaleInc="23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4656CE-561D-423A-94DC-80C83ED65B0D}" type="pres">
      <dgm:prSet presAssocID="{382A64E1-F57C-4607-B7C8-101C0DFC14DA}" presName="parTrans" presStyleLbl="sibTrans2D1" presStyleIdx="5" presStyleCnt="6" custScaleX="154466" custLinFactNeighborX="-13650" custLinFactNeighborY="-5220" custRadScaleRad="26458" custRadScaleInc="-2147483648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FDCA5D12-361E-4E69-B684-969F66818F3D}" type="pres">
      <dgm:prSet presAssocID="{382A64E1-F57C-4607-B7C8-101C0DFC14DA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F1E4D9A3-1B75-400A-8E77-05616F1914DA}" type="pres">
      <dgm:prSet presAssocID="{321A328B-933C-4B10-946A-F3D80D1076D2}" presName="node" presStyleLbl="node1" presStyleIdx="5" presStyleCnt="6" custScaleX="119248" custRadScaleRad="104630" custRadScaleInc="-37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4F9352-3EA4-4011-9F5B-EF4942EECE97}" type="presOf" srcId="{E00CCD6D-9F78-4599-A439-1F7E7DA7FDCE}" destId="{DE67CE5D-1229-4C05-B2FF-0C6E8FDDD514}" srcOrd="0" destOrd="0" presId="urn:microsoft.com/office/officeart/2005/8/layout/radial5"/>
    <dgm:cxn modelId="{DBDC5D28-8EBC-4CF5-B443-4F1C778D8344}" type="presOf" srcId="{14078DFE-F9D9-4B59-BBA0-0B86FEE4A6ED}" destId="{329ACD84-DB01-47F0-9694-875790529222}" srcOrd="1" destOrd="0" presId="urn:microsoft.com/office/officeart/2005/8/layout/radial5"/>
    <dgm:cxn modelId="{461AB5E8-55E3-4A46-8E1C-0D7B92C362EB}" type="presOf" srcId="{3FEF4393-9598-4F3D-B3E0-6AFD9099F833}" destId="{5A0F6423-C84C-4CF1-A9D5-617692575E78}" srcOrd="0" destOrd="0" presId="urn:microsoft.com/office/officeart/2005/8/layout/radial5"/>
    <dgm:cxn modelId="{AE16EED2-0400-4A2E-82CE-F6ED1CAFE10B}" type="presOf" srcId="{F92D6845-982B-4648-8D6F-3B8E86AFB3CA}" destId="{F275CA10-09A4-40CB-9CF3-2E062F0ED029}" srcOrd="0" destOrd="0" presId="urn:microsoft.com/office/officeart/2005/8/layout/radial5"/>
    <dgm:cxn modelId="{9EF86C59-AFCB-482B-9B78-4B30DA0BE5EA}" srcId="{3FEF4393-9598-4F3D-B3E0-6AFD9099F833}" destId="{F92D6845-982B-4648-8D6F-3B8E86AFB3CA}" srcOrd="3" destOrd="0" parTransId="{EA65836C-F922-4651-A8E9-172284C55330}" sibTransId="{D7073CCE-1BD6-4AFE-A7B6-9259B9044DF2}"/>
    <dgm:cxn modelId="{6AE43F83-53F8-4BD8-80B5-746F0CB4CA4F}" type="presOf" srcId="{E157C6A9-C21F-4348-9B09-560236D60C9D}" destId="{18008321-4331-489A-AF42-51F626CBF42D}" srcOrd="1" destOrd="0" presId="urn:microsoft.com/office/officeart/2005/8/layout/radial5"/>
    <dgm:cxn modelId="{55891488-A8B6-455C-9F2B-175213B52E9B}" type="presOf" srcId="{321A328B-933C-4B10-946A-F3D80D1076D2}" destId="{F1E4D9A3-1B75-400A-8E77-05616F1914DA}" srcOrd="0" destOrd="0" presId="urn:microsoft.com/office/officeart/2005/8/layout/radial5"/>
    <dgm:cxn modelId="{89A335EE-D60F-4F7F-8C15-440A6621D0A1}" type="presOf" srcId="{382A64E1-F57C-4607-B7C8-101C0DFC14DA}" destId="{2A4656CE-561D-423A-94DC-80C83ED65B0D}" srcOrd="0" destOrd="0" presId="urn:microsoft.com/office/officeart/2005/8/layout/radial5"/>
    <dgm:cxn modelId="{8684F658-7B2C-4D87-BA1F-285DE0F2BDAC}" srcId="{3FEF4393-9598-4F3D-B3E0-6AFD9099F833}" destId="{E4EEC9C2-4192-4416-8788-982B3C1756E2}" srcOrd="0" destOrd="0" parTransId="{14078DFE-F9D9-4B59-BBA0-0B86FEE4A6ED}" sibTransId="{56E89D25-6476-4A30-8137-198174883B8C}"/>
    <dgm:cxn modelId="{EA1357BB-D7EF-4C8D-9534-0559533CE3CB}" type="presOf" srcId="{B189BFED-B50D-4A1B-A5C0-C12ED417F585}" destId="{25E559A6-C93D-408C-B67D-2EF34443C8EF}" srcOrd="0" destOrd="0" presId="urn:microsoft.com/office/officeart/2005/8/layout/radial5"/>
    <dgm:cxn modelId="{4BBEEECB-B931-465E-A9DB-EB66F776DD37}" srcId="{3FEF4393-9598-4F3D-B3E0-6AFD9099F833}" destId="{4B93C72B-E84C-48F4-BBF4-D15B6805D9FB}" srcOrd="1" destOrd="0" parTransId="{E00CCD6D-9F78-4599-A439-1F7E7DA7FDCE}" sibTransId="{EC183734-D08E-4522-B621-B1D637431D41}"/>
    <dgm:cxn modelId="{E58AFC87-BD98-4FA6-B3CD-C3CE0982FE2B}" type="presOf" srcId="{E00CCD6D-9F78-4599-A439-1F7E7DA7FDCE}" destId="{5B3A30AE-A39A-44A8-A8FF-B2DCDE12F1E4}" srcOrd="1" destOrd="0" presId="urn:microsoft.com/office/officeart/2005/8/layout/radial5"/>
    <dgm:cxn modelId="{58CB6F37-02E0-4F3A-9AC6-126D6EEEA64B}" type="presOf" srcId="{EA65836C-F922-4651-A8E9-172284C55330}" destId="{BA5674C8-2A12-4775-879D-B2941168BB2E}" srcOrd="0" destOrd="0" presId="urn:microsoft.com/office/officeart/2005/8/layout/radial5"/>
    <dgm:cxn modelId="{A853BF03-790C-4959-9B23-8B54A27AF1CE}" type="presOf" srcId="{1EC8CDF0-4F81-4F76-A46B-85606A93F7B4}" destId="{E0BBFC28-3685-4F81-809F-661715789C9A}" srcOrd="0" destOrd="0" presId="urn:microsoft.com/office/officeart/2005/8/layout/radial5"/>
    <dgm:cxn modelId="{27F8F84A-8C5F-4BBA-898E-0A6F00000C27}" type="presOf" srcId="{14078DFE-F9D9-4B59-BBA0-0B86FEE4A6ED}" destId="{13F4B5AB-C9BB-42CD-881D-F7A4AE51E489}" srcOrd="0" destOrd="0" presId="urn:microsoft.com/office/officeart/2005/8/layout/radial5"/>
    <dgm:cxn modelId="{06513599-CCD5-421B-ADCB-5B92F68119F8}" srcId="{3FEF4393-9598-4F3D-B3E0-6AFD9099F833}" destId="{1EC8CDF0-4F81-4F76-A46B-85606A93F7B4}" srcOrd="2" destOrd="0" parTransId="{19D01ED5-8352-4F3D-8149-A518AC14F30A}" sibTransId="{A539ECC5-DE29-463E-9D01-516135C43163}"/>
    <dgm:cxn modelId="{1F772A86-4C69-4BC1-AF71-4B787AEF0BD0}" type="presOf" srcId="{E4EEC9C2-4192-4416-8788-982B3C1756E2}" destId="{22FA1766-13E6-4AE6-ADF1-D4AEE971271C}" srcOrd="0" destOrd="0" presId="urn:microsoft.com/office/officeart/2005/8/layout/radial5"/>
    <dgm:cxn modelId="{7041464A-D020-4551-926B-5CD825852B95}" srcId="{B189BFED-B50D-4A1B-A5C0-C12ED417F585}" destId="{0D850977-9ACD-4DCB-87B2-E257D06E31AF}" srcOrd="1" destOrd="0" parTransId="{F3C79FBA-B7AE-49D2-A7E8-3BC5349033C6}" sibTransId="{84448BF1-EBF4-4F5B-999A-6BA510BD8AC3}"/>
    <dgm:cxn modelId="{90244C6B-C751-40A2-B806-5FA411212A03}" type="presOf" srcId="{A7A2180E-8832-42BD-BA59-86A98F32A04A}" destId="{92811304-47F7-48D4-94F4-AF7CF052428B}" srcOrd="0" destOrd="0" presId="urn:microsoft.com/office/officeart/2005/8/layout/radial5"/>
    <dgm:cxn modelId="{4EE0DEDA-84F8-4C6A-88F7-6FACCEE977F9}" type="presOf" srcId="{382A64E1-F57C-4607-B7C8-101C0DFC14DA}" destId="{FDCA5D12-361E-4E69-B684-969F66818F3D}" srcOrd="1" destOrd="0" presId="urn:microsoft.com/office/officeart/2005/8/layout/radial5"/>
    <dgm:cxn modelId="{29DC0731-62DE-449A-BE2F-A843FD83BABA}" srcId="{3FEF4393-9598-4F3D-B3E0-6AFD9099F833}" destId="{A7A2180E-8832-42BD-BA59-86A98F32A04A}" srcOrd="4" destOrd="0" parTransId="{E157C6A9-C21F-4348-9B09-560236D60C9D}" sibTransId="{E2429199-81D4-42DE-AACB-453837214426}"/>
    <dgm:cxn modelId="{2B4B3E3F-ABE1-42C1-BB87-A5423DB21B07}" type="presOf" srcId="{EA65836C-F922-4651-A8E9-172284C55330}" destId="{54F9E967-58A8-43CC-97A5-4C025F3C4407}" srcOrd="1" destOrd="0" presId="urn:microsoft.com/office/officeart/2005/8/layout/radial5"/>
    <dgm:cxn modelId="{377C9AA6-567F-4C22-90BC-D57687610499}" type="presOf" srcId="{E157C6A9-C21F-4348-9B09-560236D60C9D}" destId="{8F195FB9-A0B0-497E-B196-029810C2283C}" srcOrd="0" destOrd="0" presId="urn:microsoft.com/office/officeart/2005/8/layout/radial5"/>
    <dgm:cxn modelId="{24D3CB28-F550-4B7B-9D24-92EAD957DE7A}" type="presOf" srcId="{4B93C72B-E84C-48F4-BBF4-D15B6805D9FB}" destId="{CF7C9F7A-FE25-46BC-9C9D-BEBA32B372B9}" srcOrd="0" destOrd="0" presId="urn:microsoft.com/office/officeart/2005/8/layout/radial5"/>
    <dgm:cxn modelId="{4CA191DF-587A-4643-AA76-6B7D8C9B84FF}" type="presOf" srcId="{19D01ED5-8352-4F3D-8149-A518AC14F30A}" destId="{3B45E4A4-433E-46C6-AFE6-09AE8823FEA9}" srcOrd="0" destOrd="0" presId="urn:microsoft.com/office/officeart/2005/8/layout/radial5"/>
    <dgm:cxn modelId="{C6C6EBAD-5F3D-4F65-A129-20101FA6DB7C}" srcId="{3FEF4393-9598-4F3D-B3E0-6AFD9099F833}" destId="{321A328B-933C-4B10-946A-F3D80D1076D2}" srcOrd="5" destOrd="0" parTransId="{382A64E1-F57C-4607-B7C8-101C0DFC14DA}" sibTransId="{4A2EA1C6-93C5-4DAC-9731-05AD12DD2E3A}"/>
    <dgm:cxn modelId="{FF54A8EA-364E-4259-B4A1-79EEFA6D832D}" srcId="{B189BFED-B50D-4A1B-A5C0-C12ED417F585}" destId="{3FEF4393-9598-4F3D-B3E0-6AFD9099F833}" srcOrd="0" destOrd="0" parTransId="{36F8AFDE-A0E7-4F8B-A9E8-F102D789A7BE}" sibTransId="{9CC9E724-BB45-431D-8894-986C0ACA7FCC}"/>
    <dgm:cxn modelId="{C08269D9-EE38-46C4-9FDC-54C6B7F5C798}" type="presOf" srcId="{19D01ED5-8352-4F3D-8149-A518AC14F30A}" destId="{C377C8C3-356F-4EE3-871C-A65D19C45983}" srcOrd="1" destOrd="0" presId="urn:microsoft.com/office/officeart/2005/8/layout/radial5"/>
    <dgm:cxn modelId="{C7D7FD90-C0C9-4A24-A23D-6B9F168B2689}" type="presParOf" srcId="{25E559A6-C93D-408C-B67D-2EF34443C8EF}" destId="{5A0F6423-C84C-4CF1-A9D5-617692575E78}" srcOrd="0" destOrd="0" presId="urn:microsoft.com/office/officeart/2005/8/layout/radial5"/>
    <dgm:cxn modelId="{B3A363AF-D4E8-4F25-A80B-6861183953FF}" type="presParOf" srcId="{25E559A6-C93D-408C-B67D-2EF34443C8EF}" destId="{13F4B5AB-C9BB-42CD-881D-F7A4AE51E489}" srcOrd="1" destOrd="0" presId="urn:microsoft.com/office/officeart/2005/8/layout/radial5"/>
    <dgm:cxn modelId="{7EB5E70E-7FB2-4B14-9F1F-BFDDCA4C4738}" type="presParOf" srcId="{13F4B5AB-C9BB-42CD-881D-F7A4AE51E489}" destId="{329ACD84-DB01-47F0-9694-875790529222}" srcOrd="0" destOrd="0" presId="urn:microsoft.com/office/officeart/2005/8/layout/radial5"/>
    <dgm:cxn modelId="{2A746476-404F-4D9C-933C-E1F01F8E5C39}" type="presParOf" srcId="{25E559A6-C93D-408C-B67D-2EF34443C8EF}" destId="{22FA1766-13E6-4AE6-ADF1-D4AEE971271C}" srcOrd="2" destOrd="0" presId="urn:microsoft.com/office/officeart/2005/8/layout/radial5"/>
    <dgm:cxn modelId="{11E9B47C-0922-4AF4-9509-63E1BF5CCA48}" type="presParOf" srcId="{25E559A6-C93D-408C-B67D-2EF34443C8EF}" destId="{DE67CE5D-1229-4C05-B2FF-0C6E8FDDD514}" srcOrd="3" destOrd="0" presId="urn:microsoft.com/office/officeart/2005/8/layout/radial5"/>
    <dgm:cxn modelId="{AFA52926-8AE9-4078-87AE-DC90B622A611}" type="presParOf" srcId="{DE67CE5D-1229-4C05-B2FF-0C6E8FDDD514}" destId="{5B3A30AE-A39A-44A8-A8FF-B2DCDE12F1E4}" srcOrd="0" destOrd="0" presId="urn:microsoft.com/office/officeart/2005/8/layout/radial5"/>
    <dgm:cxn modelId="{D31B1CB5-3A95-4FC4-A695-3E48ECDB371B}" type="presParOf" srcId="{25E559A6-C93D-408C-B67D-2EF34443C8EF}" destId="{CF7C9F7A-FE25-46BC-9C9D-BEBA32B372B9}" srcOrd="4" destOrd="0" presId="urn:microsoft.com/office/officeart/2005/8/layout/radial5"/>
    <dgm:cxn modelId="{6EB2AC3E-A6F7-49E4-99F1-A18169D40C2F}" type="presParOf" srcId="{25E559A6-C93D-408C-B67D-2EF34443C8EF}" destId="{3B45E4A4-433E-46C6-AFE6-09AE8823FEA9}" srcOrd="5" destOrd="0" presId="urn:microsoft.com/office/officeart/2005/8/layout/radial5"/>
    <dgm:cxn modelId="{83FC768B-4671-4ABD-992A-F72DC9A4E762}" type="presParOf" srcId="{3B45E4A4-433E-46C6-AFE6-09AE8823FEA9}" destId="{C377C8C3-356F-4EE3-871C-A65D19C45983}" srcOrd="0" destOrd="0" presId="urn:microsoft.com/office/officeart/2005/8/layout/radial5"/>
    <dgm:cxn modelId="{FF2817B1-B5AA-4C65-8339-4D42F2FC84B3}" type="presParOf" srcId="{25E559A6-C93D-408C-B67D-2EF34443C8EF}" destId="{E0BBFC28-3685-4F81-809F-661715789C9A}" srcOrd="6" destOrd="0" presId="urn:microsoft.com/office/officeart/2005/8/layout/radial5"/>
    <dgm:cxn modelId="{572EC39F-D18E-417D-91FB-4906EDCBA704}" type="presParOf" srcId="{25E559A6-C93D-408C-B67D-2EF34443C8EF}" destId="{BA5674C8-2A12-4775-879D-B2941168BB2E}" srcOrd="7" destOrd="0" presId="urn:microsoft.com/office/officeart/2005/8/layout/radial5"/>
    <dgm:cxn modelId="{29A4D3C7-31C8-4ADF-9DF9-0F3733FE6901}" type="presParOf" srcId="{BA5674C8-2A12-4775-879D-B2941168BB2E}" destId="{54F9E967-58A8-43CC-97A5-4C025F3C4407}" srcOrd="0" destOrd="0" presId="urn:microsoft.com/office/officeart/2005/8/layout/radial5"/>
    <dgm:cxn modelId="{495A9CA1-DB7D-425C-B90F-1372688457E5}" type="presParOf" srcId="{25E559A6-C93D-408C-B67D-2EF34443C8EF}" destId="{F275CA10-09A4-40CB-9CF3-2E062F0ED029}" srcOrd="8" destOrd="0" presId="urn:microsoft.com/office/officeart/2005/8/layout/radial5"/>
    <dgm:cxn modelId="{1D462731-86BB-40C1-AD47-04BD38760EAF}" type="presParOf" srcId="{25E559A6-C93D-408C-B67D-2EF34443C8EF}" destId="{8F195FB9-A0B0-497E-B196-029810C2283C}" srcOrd="9" destOrd="0" presId="urn:microsoft.com/office/officeart/2005/8/layout/radial5"/>
    <dgm:cxn modelId="{E730D4ED-9DBA-4190-B4C9-69E701E6AED2}" type="presParOf" srcId="{8F195FB9-A0B0-497E-B196-029810C2283C}" destId="{18008321-4331-489A-AF42-51F626CBF42D}" srcOrd="0" destOrd="0" presId="urn:microsoft.com/office/officeart/2005/8/layout/radial5"/>
    <dgm:cxn modelId="{C5BCAB58-9EC9-4C6A-B21F-3975C5392E9C}" type="presParOf" srcId="{25E559A6-C93D-408C-B67D-2EF34443C8EF}" destId="{92811304-47F7-48D4-94F4-AF7CF052428B}" srcOrd="10" destOrd="0" presId="urn:microsoft.com/office/officeart/2005/8/layout/radial5"/>
    <dgm:cxn modelId="{4BD48FB3-B32C-4D81-8CF1-990E3BBC8D60}" type="presParOf" srcId="{25E559A6-C93D-408C-B67D-2EF34443C8EF}" destId="{2A4656CE-561D-423A-94DC-80C83ED65B0D}" srcOrd="11" destOrd="0" presId="urn:microsoft.com/office/officeart/2005/8/layout/radial5"/>
    <dgm:cxn modelId="{FEE719F2-A933-4051-916E-DE0C4E799611}" type="presParOf" srcId="{2A4656CE-561D-423A-94DC-80C83ED65B0D}" destId="{FDCA5D12-361E-4E69-B684-969F66818F3D}" srcOrd="0" destOrd="0" presId="urn:microsoft.com/office/officeart/2005/8/layout/radial5"/>
    <dgm:cxn modelId="{6E0A1AE1-7462-4F39-B10A-F07BB1AA6345}" type="presParOf" srcId="{25E559A6-C93D-408C-B67D-2EF34443C8EF}" destId="{F1E4D9A3-1B75-400A-8E77-05616F1914DA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AE9729-EA9D-49CD-9C9B-9D50E2ADF4D0}" type="doc">
      <dgm:prSet loTypeId="urn:microsoft.com/office/officeart/2005/8/layout/cycle2" loCatId="cycle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106BE2-CB24-44F8-AD7C-25FA3F5FEA58}">
      <dgm:prSet phldrT="[Text]" custT="1"/>
      <dgm:spPr>
        <a:solidFill>
          <a:srgbClr val="9E0000"/>
        </a:solidFill>
      </dgm:spPr>
      <dgm:t>
        <a:bodyPr/>
        <a:lstStyle/>
        <a:p>
          <a:r>
            <a:rPr lang="en-US" sz="1600" b="1" baseline="0" dirty="0" smtClean="0"/>
            <a:t>Pattern Knowledge</a:t>
          </a:r>
          <a:endParaRPr lang="en-US" sz="1600" b="1" baseline="0" dirty="0"/>
        </a:p>
      </dgm:t>
    </dgm:pt>
    <dgm:pt modelId="{910B3510-23C9-47F2-AA9F-3F090A292875}" type="parTrans" cxnId="{77F2BE3D-3428-42DA-8498-3EDD3D2022EC}">
      <dgm:prSet/>
      <dgm:spPr/>
      <dgm:t>
        <a:bodyPr/>
        <a:lstStyle/>
        <a:p>
          <a:endParaRPr lang="en-US" sz="1600" b="1" baseline="0"/>
        </a:p>
      </dgm:t>
    </dgm:pt>
    <dgm:pt modelId="{7C112505-09C3-40C0-9310-0D56870BF8A8}" type="sibTrans" cxnId="{77F2BE3D-3428-42DA-8498-3EDD3D2022EC}">
      <dgm:prSet custT="1"/>
      <dgm:spPr>
        <a:solidFill>
          <a:srgbClr val="9E0000"/>
        </a:solidFill>
      </dgm:spPr>
      <dgm:t>
        <a:bodyPr/>
        <a:lstStyle/>
        <a:p>
          <a:endParaRPr lang="en-US" sz="1600" b="1" baseline="0"/>
        </a:p>
      </dgm:t>
    </dgm:pt>
    <dgm:pt modelId="{AA180937-E2B8-4AC3-AD76-6F928791BEA1}">
      <dgm:prSet phldrT="[Text]" custT="1"/>
      <dgm:spPr>
        <a:solidFill>
          <a:srgbClr val="336600"/>
        </a:solidFill>
      </dgm:spPr>
      <dgm:t>
        <a:bodyPr/>
        <a:lstStyle/>
        <a:p>
          <a:r>
            <a:rPr lang="en-US" sz="1600" b="1" baseline="0" dirty="0" smtClean="0"/>
            <a:t>Trade-off Analysis</a:t>
          </a:r>
          <a:endParaRPr lang="en-US" sz="1600" b="1" baseline="0" dirty="0"/>
        </a:p>
      </dgm:t>
    </dgm:pt>
    <dgm:pt modelId="{064CF9D3-2A4F-4050-A1AE-82D79CDDF4CE}" type="parTrans" cxnId="{A06C52C9-7EBC-4528-9E07-EECB88236BDF}">
      <dgm:prSet/>
      <dgm:spPr/>
      <dgm:t>
        <a:bodyPr/>
        <a:lstStyle/>
        <a:p>
          <a:endParaRPr lang="en-US" sz="1600" b="1" baseline="0"/>
        </a:p>
      </dgm:t>
    </dgm:pt>
    <dgm:pt modelId="{74EFFB83-3CD0-49F9-84A0-E6AF81E44794}" type="sibTrans" cxnId="{A06C52C9-7EBC-4528-9E07-EECB88236BDF}">
      <dgm:prSet custT="1"/>
      <dgm:spPr>
        <a:solidFill>
          <a:srgbClr val="336600"/>
        </a:solidFill>
      </dgm:spPr>
      <dgm:t>
        <a:bodyPr/>
        <a:lstStyle/>
        <a:p>
          <a:endParaRPr lang="en-US" sz="1600" b="1" baseline="0"/>
        </a:p>
      </dgm:t>
    </dgm:pt>
    <dgm:pt modelId="{FDD2EC5C-B0A4-47FB-BCBD-770359AADEEE}">
      <dgm:prSet phldrT="[Text]" custT="1"/>
      <dgm:spPr/>
      <dgm:t>
        <a:bodyPr/>
        <a:lstStyle/>
        <a:p>
          <a:r>
            <a:rPr lang="en-US" sz="1600" b="1" baseline="0" dirty="0" smtClean="0"/>
            <a:t>Design &amp; Implementation Decisions</a:t>
          </a:r>
          <a:endParaRPr lang="en-US" sz="1600" b="1" baseline="0" dirty="0"/>
        </a:p>
      </dgm:t>
    </dgm:pt>
    <dgm:pt modelId="{3A3896CA-74F6-4ABA-A4BC-86F261408952}" type="parTrans" cxnId="{A18191E7-AFB7-42F8-988A-33E8C52E2C8D}">
      <dgm:prSet/>
      <dgm:spPr/>
      <dgm:t>
        <a:bodyPr/>
        <a:lstStyle/>
        <a:p>
          <a:endParaRPr lang="en-US" sz="1600" b="1" baseline="0"/>
        </a:p>
      </dgm:t>
    </dgm:pt>
    <dgm:pt modelId="{6792D4F8-32BC-4F5D-8417-F13C22275251}" type="sibTrans" cxnId="{A18191E7-AFB7-42F8-988A-33E8C52E2C8D}">
      <dgm:prSet custT="1"/>
      <dgm:spPr/>
      <dgm:t>
        <a:bodyPr/>
        <a:lstStyle/>
        <a:p>
          <a:endParaRPr lang="en-US" sz="1600" b="1" baseline="0"/>
        </a:p>
      </dgm:t>
    </dgm:pt>
    <dgm:pt modelId="{BA6CA374-3A3E-4112-B041-6827A7EE8C6E}">
      <dgm:prSet phldrT="[Text]" custT="1"/>
      <dgm:spPr/>
      <dgm:t>
        <a:bodyPr/>
        <a:lstStyle/>
        <a:p>
          <a:r>
            <a:rPr lang="en-US" sz="1600" b="1" baseline="0" dirty="0" smtClean="0"/>
            <a:t>Implement &amp; Integrate Patterns &amp; Code</a:t>
          </a:r>
          <a:endParaRPr lang="en-US" sz="1600" b="1" baseline="0" dirty="0"/>
        </a:p>
      </dgm:t>
    </dgm:pt>
    <dgm:pt modelId="{17CA4DD5-4BEB-4F8E-BBD2-8774CBD86FB1}" type="parTrans" cxnId="{AB59E0B7-183C-4665-94A3-3065B9CB7187}">
      <dgm:prSet/>
      <dgm:spPr/>
      <dgm:t>
        <a:bodyPr/>
        <a:lstStyle/>
        <a:p>
          <a:endParaRPr lang="en-US" sz="1600" b="1" baseline="0"/>
        </a:p>
      </dgm:t>
    </dgm:pt>
    <dgm:pt modelId="{14669EE4-CB8F-41B1-A481-DC4B1992816E}" type="sibTrans" cxnId="{AB59E0B7-183C-4665-94A3-3065B9CB7187}">
      <dgm:prSet custT="1"/>
      <dgm:spPr/>
      <dgm:t>
        <a:bodyPr/>
        <a:lstStyle/>
        <a:p>
          <a:endParaRPr lang="en-US" sz="1600" b="1" baseline="0"/>
        </a:p>
      </dgm:t>
    </dgm:pt>
    <dgm:pt modelId="{7122929A-12D4-4AB1-94CF-8568C818E584}" type="pres">
      <dgm:prSet presAssocID="{EEAE9729-EA9D-49CD-9C9B-9D50E2ADF4D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EEF0F6-1808-4CAE-A2BC-AFA952DFF94F}" type="pres">
      <dgm:prSet presAssocID="{17106BE2-CB24-44F8-AD7C-25FA3F5FEA58}" presName="node" presStyleLbl="node1" presStyleIdx="0" presStyleCnt="4" custScaleX="1179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28A46-F9B1-49D2-9120-DDA267467D57}" type="pres">
      <dgm:prSet presAssocID="{7C112505-09C3-40C0-9310-0D56870BF8A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9C2A4B57-DC83-45E8-B087-C8671F52CAEC}" type="pres">
      <dgm:prSet presAssocID="{7C112505-09C3-40C0-9310-0D56870BF8A8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9E1F217-4B7A-4713-8F6D-0AABA47A23F2}" type="pres">
      <dgm:prSet presAssocID="{AA180937-E2B8-4AC3-AD76-6F928791BEA1}" presName="node" presStyleLbl="node1" presStyleIdx="1" presStyleCnt="4" custScaleX="1119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5A63EE-3E67-444B-9B49-94C94E7FBE86}" type="pres">
      <dgm:prSet presAssocID="{74EFFB83-3CD0-49F9-84A0-E6AF81E4479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2D0D1646-92EC-4FBF-B11C-55C4AA6D201D}" type="pres">
      <dgm:prSet presAssocID="{74EFFB83-3CD0-49F9-84A0-E6AF81E4479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D6F37E1-C81A-4F2B-A493-EA4886EFEF42}" type="pres">
      <dgm:prSet presAssocID="{FDD2EC5C-B0A4-47FB-BCBD-770359AADEEE}" presName="node" presStyleLbl="node1" presStyleIdx="2" presStyleCnt="4" custScaleX="1497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78409-1A99-4767-9CCE-D3C305072041}" type="pres">
      <dgm:prSet presAssocID="{6792D4F8-32BC-4F5D-8417-F13C2227525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9FF028D-CEE7-403F-925D-DF6B2EA91E2B}" type="pres">
      <dgm:prSet presAssocID="{6792D4F8-32BC-4F5D-8417-F13C2227525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899A51F-A282-4D5F-9219-339FFC5A480B}" type="pres">
      <dgm:prSet presAssocID="{BA6CA374-3A3E-4112-B041-6827A7EE8C6E}" presName="node" presStyleLbl="node1" presStyleIdx="3" presStyleCnt="4" custScaleX="1156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23F6D-F50B-4A87-8D82-5A50615CEAF7}" type="pres">
      <dgm:prSet presAssocID="{14669EE4-CB8F-41B1-A481-DC4B1992816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66D3BE74-D3D0-4A86-89BA-9718C7554FBA}" type="pres">
      <dgm:prSet presAssocID="{14669EE4-CB8F-41B1-A481-DC4B1992816E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64E027C6-5431-4CBA-8B62-0C2359924856}" type="presOf" srcId="{6792D4F8-32BC-4F5D-8417-F13C22275251}" destId="{85078409-1A99-4767-9CCE-D3C305072041}" srcOrd="0" destOrd="0" presId="urn:microsoft.com/office/officeart/2005/8/layout/cycle2"/>
    <dgm:cxn modelId="{575D24E2-8481-4544-8A9F-4B73FF34A278}" type="presOf" srcId="{AA180937-E2B8-4AC3-AD76-6F928791BEA1}" destId="{39E1F217-4B7A-4713-8F6D-0AABA47A23F2}" srcOrd="0" destOrd="0" presId="urn:microsoft.com/office/officeart/2005/8/layout/cycle2"/>
    <dgm:cxn modelId="{A06C52C9-7EBC-4528-9E07-EECB88236BDF}" srcId="{EEAE9729-EA9D-49CD-9C9B-9D50E2ADF4D0}" destId="{AA180937-E2B8-4AC3-AD76-6F928791BEA1}" srcOrd="1" destOrd="0" parTransId="{064CF9D3-2A4F-4050-A1AE-82D79CDDF4CE}" sibTransId="{74EFFB83-3CD0-49F9-84A0-E6AF81E44794}"/>
    <dgm:cxn modelId="{4EE04D94-A923-4454-9403-096DD37D68A4}" type="presOf" srcId="{14669EE4-CB8F-41B1-A481-DC4B1992816E}" destId="{92323F6D-F50B-4A87-8D82-5A50615CEAF7}" srcOrd="0" destOrd="0" presId="urn:microsoft.com/office/officeart/2005/8/layout/cycle2"/>
    <dgm:cxn modelId="{AB59E0B7-183C-4665-94A3-3065B9CB7187}" srcId="{EEAE9729-EA9D-49CD-9C9B-9D50E2ADF4D0}" destId="{BA6CA374-3A3E-4112-B041-6827A7EE8C6E}" srcOrd="3" destOrd="0" parTransId="{17CA4DD5-4BEB-4F8E-BBD2-8774CBD86FB1}" sibTransId="{14669EE4-CB8F-41B1-A481-DC4B1992816E}"/>
    <dgm:cxn modelId="{CF821A01-9ED5-4548-9BAD-A1EABFDBCBE2}" type="presOf" srcId="{7C112505-09C3-40C0-9310-0D56870BF8A8}" destId="{9C2A4B57-DC83-45E8-B087-C8671F52CAEC}" srcOrd="1" destOrd="0" presId="urn:microsoft.com/office/officeart/2005/8/layout/cycle2"/>
    <dgm:cxn modelId="{616DE933-F45A-4A16-8267-D6FF0C7E660C}" type="presOf" srcId="{14669EE4-CB8F-41B1-A481-DC4B1992816E}" destId="{66D3BE74-D3D0-4A86-89BA-9718C7554FBA}" srcOrd="1" destOrd="0" presId="urn:microsoft.com/office/officeart/2005/8/layout/cycle2"/>
    <dgm:cxn modelId="{3705ECE5-16A6-4B01-A9EB-05167AAC80C2}" type="presOf" srcId="{7C112505-09C3-40C0-9310-0D56870BF8A8}" destId="{B9A28A46-F9B1-49D2-9120-DDA267467D57}" srcOrd="0" destOrd="0" presId="urn:microsoft.com/office/officeart/2005/8/layout/cycle2"/>
    <dgm:cxn modelId="{8559B99E-3C02-44B1-BED8-761FC53D4E29}" type="presOf" srcId="{BA6CA374-3A3E-4112-B041-6827A7EE8C6E}" destId="{9899A51F-A282-4D5F-9219-339FFC5A480B}" srcOrd="0" destOrd="0" presId="urn:microsoft.com/office/officeart/2005/8/layout/cycle2"/>
    <dgm:cxn modelId="{A18191E7-AFB7-42F8-988A-33E8C52E2C8D}" srcId="{EEAE9729-EA9D-49CD-9C9B-9D50E2ADF4D0}" destId="{FDD2EC5C-B0A4-47FB-BCBD-770359AADEEE}" srcOrd="2" destOrd="0" parTransId="{3A3896CA-74F6-4ABA-A4BC-86F261408952}" sibTransId="{6792D4F8-32BC-4F5D-8417-F13C22275251}"/>
    <dgm:cxn modelId="{6A2445E4-712C-46AA-A096-A26162B4F9FE}" type="presOf" srcId="{EEAE9729-EA9D-49CD-9C9B-9D50E2ADF4D0}" destId="{7122929A-12D4-4AB1-94CF-8568C818E584}" srcOrd="0" destOrd="0" presId="urn:microsoft.com/office/officeart/2005/8/layout/cycle2"/>
    <dgm:cxn modelId="{B918582E-1BB7-465A-86F1-F4CF76B348D4}" type="presOf" srcId="{17106BE2-CB24-44F8-AD7C-25FA3F5FEA58}" destId="{84EEF0F6-1808-4CAE-A2BC-AFA952DFF94F}" srcOrd="0" destOrd="0" presId="urn:microsoft.com/office/officeart/2005/8/layout/cycle2"/>
    <dgm:cxn modelId="{1946C1AB-0EAD-44D7-89B5-E800F21C5830}" type="presOf" srcId="{74EFFB83-3CD0-49F9-84A0-E6AF81E44794}" destId="{D25A63EE-3E67-444B-9B49-94C94E7FBE86}" srcOrd="0" destOrd="0" presId="urn:microsoft.com/office/officeart/2005/8/layout/cycle2"/>
    <dgm:cxn modelId="{18244966-2C6A-4338-AD05-517840F157E4}" type="presOf" srcId="{6792D4F8-32BC-4F5D-8417-F13C22275251}" destId="{E9FF028D-CEE7-403F-925D-DF6B2EA91E2B}" srcOrd="1" destOrd="0" presId="urn:microsoft.com/office/officeart/2005/8/layout/cycle2"/>
    <dgm:cxn modelId="{5D48CFB1-0C37-44F0-BD06-C62655B786C7}" type="presOf" srcId="{FDD2EC5C-B0A4-47FB-BCBD-770359AADEEE}" destId="{2D6F37E1-C81A-4F2B-A493-EA4886EFEF42}" srcOrd="0" destOrd="0" presId="urn:microsoft.com/office/officeart/2005/8/layout/cycle2"/>
    <dgm:cxn modelId="{7774DF47-7486-451F-8AE7-7B49DF2EC451}" type="presOf" srcId="{74EFFB83-3CD0-49F9-84A0-E6AF81E44794}" destId="{2D0D1646-92EC-4FBF-B11C-55C4AA6D201D}" srcOrd="1" destOrd="0" presId="urn:microsoft.com/office/officeart/2005/8/layout/cycle2"/>
    <dgm:cxn modelId="{77F2BE3D-3428-42DA-8498-3EDD3D2022EC}" srcId="{EEAE9729-EA9D-49CD-9C9B-9D50E2ADF4D0}" destId="{17106BE2-CB24-44F8-AD7C-25FA3F5FEA58}" srcOrd="0" destOrd="0" parTransId="{910B3510-23C9-47F2-AA9F-3F090A292875}" sibTransId="{7C112505-09C3-40C0-9310-0D56870BF8A8}"/>
    <dgm:cxn modelId="{5CC5C7C8-3DA6-457B-A6FC-EC2D98AAA610}" type="presParOf" srcId="{7122929A-12D4-4AB1-94CF-8568C818E584}" destId="{84EEF0F6-1808-4CAE-A2BC-AFA952DFF94F}" srcOrd="0" destOrd="0" presId="urn:microsoft.com/office/officeart/2005/8/layout/cycle2"/>
    <dgm:cxn modelId="{AE39CEA4-7E53-46B3-BE7D-1B53FFA31971}" type="presParOf" srcId="{7122929A-12D4-4AB1-94CF-8568C818E584}" destId="{B9A28A46-F9B1-49D2-9120-DDA267467D57}" srcOrd="1" destOrd="0" presId="urn:microsoft.com/office/officeart/2005/8/layout/cycle2"/>
    <dgm:cxn modelId="{CFC8F2D6-985F-4172-8C2E-6811C145A460}" type="presParOf" srcId="{B9A28A46-F9B1-49D2-9120-DDA267467D57}" destId="{9C2A4B57-DC83-45E8-B087-C8671F52CAEC}" srcOrd="0" destOrd="0" presId="urn:microsoft.com/office/officeart/2005/8/layout/cycle2"/>
    <dgm:cxn modelId="{E8C7758F-ECF6-47B6-9731-A74E1E7FB75E}" type="presParOf" srcId="{7122929A-12D4-4AB1-94CF-8568C818E584}" destId="{39E1F217-4B7A-4713-8F6D-0AABA47A23F2}" srcOrd="2" destOrd="0" presId="urn:microsoft.com/office/officeart/2005/8/layout/cycle2"/>
    <dgm:cxn modelId="{138EB683-D3DA-44AF-BBA9-47A3BC30E58E}" type="presParOf" srcId="{7122929A-12D4-4AB1-94CF-8568C818E584}" destId="{D25A63EE-3E67-444B-9B49-94C94E7FBE86}" srcOrd="3" destOrd="0" presId="urn:microsoft.com/office/officeart/2005/8/layout/cycle2"/>
    <dgm:cxn modelId="{A219ACB1-9035-4985-8F3A-37B52D0F410B}" type="presParOf" srcId="{D25A63EE-3E67-444B-9B49-94C94E7FBE86}" destId="{2D0D1646-92EC-4FBF-B11C-55C4AA6D201D}" srcOrd="0" destOrd="0" presId="urn:microsoft.com/office/officeart/2005/8/layout/cycle2"/>
    <dgm:cxn modelId="{EA7A6CA4-3997-450D-A90E-6E7F6F7F1EB6}" type="presParOf" srcId="{7122929A-12D4-4AB1-94CF-8568C818E584}" destId="{2D6F37E1-C81A-4F2B-A493-EA4886EFEF42}" srcOrd="4" destOrd="0" presId="urn:microsoft.com/office/officeart/2005/8/layout/cycle2"/>
    <dgm:cxn modelId="{3905ADBF-5EB7-4B4C-85E4-95D248A80088}" type="presParOf" srcId="{7122929A-12D4-4AB1-94CF-8568C818E584}" destId="{85078409-1A99-4767-9CCE-D3C305072041}" srcOrd="5" destOrd="0" presId="urn:microsoft.com/office/officeart/2005/8/layout/cycle2"/>
    <dgm:cxn modelId="{040728A3-3690-4268-91C5-FD80936BC309}" type="presParOf" srcId="{85078409-1A99-4767-9CCE-D3C305072041}" destId="{E9FF028D-CEE7-403F-925D-DF6B2EA91E2B}" srcOrd="0" destOrd="0" presId="urn:microsoft.com/office/officeart/2005/8/layout/cycle2"/>
    <dgm:cxn modelId="{DED9C8B4-C344-4150-B6AA-9B924A54F3DE}" type="presParOf" srcId="{7122929A-12D4-4AB1-94CF-8568C818E584}" destId="{9899A51F-A282-4D5F-9219-339FFC5A480B}" srcOrd="6" destOrd="0" presId="urn:microsoft.com/office/officeart/2005/8/layout/cycle2"/>
    <dgm:cxn modelId="{3E163769-2146-4A3B-9A89-DE33AD28EFB1}" type="presParOf" srcId="{7122929A-12D4-4AB1-94CF-8568C818E584}" destId="{92323F6D-F50B-4A87-8D82-5A50615CEAF7}" srcOrd="7" destOrd="0" presId="urn:microsoft.com/office/officeart/2005/8/layout/cycle2"/>
    <dgm:cxn modelId="{EB94CC61-0E79-44B7-B99E-901A25A158D3}" type="presParOf" srcId="{92323F6D-F50B-4A87-8D82-5A50615CEAF7}" destId="{66D3BE74-D3D0-4A86-89BA-9718C7554FB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AE9729-EA9D-49CD-9C9B-9D50E2ADF4D0}" type="doc">
      <dgm:prSet loTypeId="urn:microsoft.com/office/officeart/2005/8/layout/cycle2" loCatId="cycle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7106BE2-CB24-44F8-AD7C-25FA3F5FEA58}">
      <dgm:prSet phldrT="[Text]" custT="1"/>
      <dgm:spPr>
        <a:solidFill>
          <a:srgbClr val="9E0000"/>
        </a:solidFill>
      </dgm:spPr>
      <dgm:t>
        <a:bodyPr/>
        <a:lstStyle/>
        <a:p>
          <a:r>
            <a:rPr lang="en-US" sz="1600" b="1" baseline="0" dirty="0" smtClean="0"/>
            <a:t>Pattern Knowledge</a:t>
          </a:r>
          <a:endParaRPr lang="en-US" sz="1600" b="1" baseline="0" dirty="0"/>
        </a:p>
      </dgm:t>
    </dgm:pt>
    <dgm:pt modelId="{910B3510-23C9-47F2-AA9F-3F090A292875}" type="parTrans" cxnId="{77F2BE3D-3428-42DA-8498-3EDD3D2022EC}">
      <dgm:prSet/>
      <dgm:spPr/>
      <dgm:t>
        <a:bodyPr/>
        <a:lstStyle/>
        <a:p>
          <a:endParaRPr lang="en-US" sz="1600" b="1" baseline="0"/>
        </a:p>
      </dgm:t>
    </dgm:pt>
    <dgm:pt modelId="{7C112505-09C3-40C0-9310-0D56870BF8A8}" type="sibTrans" cxnId="{77F2BE3D-3428-42DA-8498-3EDD3D2022EC}">
      <dgm:prSet custT="1"/>
      <dgm:spPr>
        <a:solidFill>
          <a:srgbClr val="9E0000"/>
        </a:solidFill>
      </dgm:spPr>
      <dgm:t>
        <a:bodyPr/>
        <a:lstStyle/>
        <a:p>
          <a:endParaRPr lang="en-US" sz="1600" b="1" baseline="0"/>
        </a:p>
      </dgm:t>
    </dgm:pt>
    <dgm:pt modelId="{AA180937-E2B8-4AC3-AD76-6F928791BEA1}">
      <dgm:prSet phldrT="[Text]" custT="1"/>
      <dgm:spPr>
        <a:solidFill>
          <a:srgbClr val="336600"/>
        </a:solidFill>
      </dgm:spPr>
      <dgm:t>
        <a:bodyPr/>
        <a:lstStyle/>
        <a:p>
          <a:r>
            <a:rPr lang="en-US" sz="1600" b="1" baseline="0" dirty="0" smtClean="0"/>
            <a:t>Trade-off Analysis</a:t>
          </a:r>
          <a:endParaRPr lang="en-US" sz="1600" b="1" baseline="0" dirty="0"/>
        </a:p>
      </dgm:t>
    </dgm:pt>
    <dgm:pt modelId="{064CF9D3-2A4F-4050-A1AE-82D79CDDF4CE}" type="parTrans" cxnId="{A06C52C9-7EBC-4528-9E07-EECB88236BDF}">
      <dgm:prSet/>
      <dgm:spPr/>
      <dgm:t>
        <a:bodyPr/>
        <a:lstStyle/>
        <a:p>
          <a:endParaRPr lang="en-US" sz="1600" b="1" baseline="0"/>
        </a:p>
      </dgm:t>
    </dgm:pt>
    <dgm:pt modelId="{74EFFB83-3CD0-49F9-84A0-E6AF81E44794}" type="sibTrans" cxnId="{A06C52C9-7EBC-4528-9E07-EECB88236BDF}">
      <dgm:prSet custT="1"/>
      <dgm:spPr>
        <a:solidFill>
          <a:srgbClr val="336600"/>
        </a:solidFill>
      </dgm:spPr>
      <dgm:t>
        <a:bodyPr/>
        <a:lstStyle/>
        <a:p>
          <a:endParaRPr lang="en-US" sz="1600" b="1" baseline="0"/>
        </a:p>
      </dgm:t>
    </dgm:pt>
    <dgm:pt modelId="{FDD2EC5C-B0A4-47FB-BCBD-770359AADEEE}">
      <dgm:prSet phldrT="[Text]" custT="1"/>
      <dgm:spPr/>
      <dgm:t>
        <a:bodyPr/>
        <a:lstStyle/>
        <a:p>
          <a:r>
            <a:rPr lang="en-US" sz="1600" b="1" baseline="0" dirty="0" smtClean="0"/>
            <a:t>Design &amp; Implementation Decisions</a:t>
          </a:r>
          <a:endParaRPr lang="en-US" sz="1600" b="1" baseline="0" dirty="0"/>
        </a:p>
      </dgm:t>
    </dgm:pt>
    <dgm:pt modelId="{3A3896CA-74F6-4ABA-A4BC-86F261408952}" type="parTrans" cxnId="{A18191E7-AFB7-42F8-988A-33E8C52E2C8D}">
      <dgm:prSet/>
      <dgm:spPr/>
      <dgm:t>
        <a:bodyPr/>
        <a:lstStyle/>
        <a:p>
          <a:endParaRPr lang="en-US" sz="1600" b="1" baseline="0"/>
        </a:p>
      </dgm:t>
    </dgm:pt>
    <dgm:pt modelId="{6792D4F8-32BC-4F5D-8417-F13C22275251}" type="sibTrans" cxnId="{A18191E7-AFB7-42F8-988A-33E8C52E2C8D}">
      <dgm:prSet custT="1"/>
      <dgm:spPr/>
      <dgm:t>
        <a:bodyPr/>
        <a:lstStyle/>
        <a:p>
          <a:endParaRPr lang="en-US" sz="1600" b="1" baseline="0"/>
        </a:p>
      </dgm:t>
    </dgm:pt>
    <dgm:pt modelId="{BA6CA374-3A3E-4112-B041-6827A7EE8C6E}">
      <dgm:prSet phldrT="[Text]" custT="1"/>
      <dgm:spPr/>
      <dgm:t>
        <a:bodyPr/>
        <a:lstStyle/>
        <a:p>
          <a:r>
            <a:rPr lang="en-US" sz="1600" b="1" baseline="0" dirty="0" smtClean="0"/>
            <a:t>Implement &amp; Integrate Patterns &amp; Code</a:t>
          </a:r>
          <a:endParaRPr lang="en-US" sz="1600" b="1" baseline="0" dirty="0"/>
        </a:p>
      </dgm:t>
    </dgm:pt>
    <dgm:pt modelId="{17CA4DD5-4BEB-4F8E-BBD2-8774CBD86FB1}" type="parTrans" cxnId="{AB59E0B7-183C-4665-94A3-3065B9CB7187}">
      <dgm:prSet/>
      <dgm:spPr/>
      <dgm:t>
        <a:bodyPr/>
        <a:lstStyle/>
        <a:p>
          <a:endParaRPr lang="en-US" sz="1600" b="1" baseline="0"/>
        </a:p>
      </dgm:t>
    </dgm:pt>
    <dgm:pt modelId="{14669EE4-CB8F-41B1-A481-DC4B1992816E}" type="sibTrans" cxnId="{AB59E0B7-183C-4665-94A3-3065B9CB7187}">
      <dgm:prSet custT="1"/>
      <dgm:spPr/>
      <dgm:t>
        <a:bodyPr/>
        <a:lstStyle/>
        <a:p>
          <a:endParaRPr lang="en-US" sz="1600" b="1" baseline="0"/>
        </a:p>
      </dgm:t>
    </dgm:pt>
    <dgm:pt modelId="{7122929A-12D4-4AB1-94CF-8568C818E584}" type="pres">
      <dgm:prSet presAssocID="{EEAE9729-EA9D-49CD-9C9B-9D50E2ADF4D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EEF0F6-1808-4CAE-A2BC-AFA952DFF94F}" type="pres">
      <dgm:prSet presAssocID="{17106BE2-CB24-44F8-AD7C-25FA3F5FEA58}" presName="node" presStyleLbl="node1" presStyleIdx="0" presStyleCnt="4" custScaleX="117975" custRadScaleRad="922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28A46-F9B1-49D2-9120-DDA267467D57}" type="pres">
      <dgm:prSet presAssocID="{7C112505-09C3-40C0-9310-0D56870BF8A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9C2A4B57-DC83-45E8-B087-C8671F52CAEC}" type="pres">
      <dgm:prSet presAssocID="{7C112505-09C3-40C0-9310-0D56870BF8A8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9E1F217-4B7A-4713-8F6D-0AABA47A23F2}" type="pres">
      <dgm:prSet presAssocID="{AA180937-E2B8-4AC3-AD76-6F928791BEA1}" presName="node" presStyleLbl="node1" presStyleIdx="1" presStyleCnt="4" custScaleX="1119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5A63EE-3E67-444B-9B49-94C94E7FBE86}" type="pres">
      <dgm:prSet presAssocID="{74EFFB83-3CD0-49F9-84A0-E6AF81E4479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2D0D1646-92EC-4FBF-B11C-55C4AA6D201D}" type="pres">
      <dgm:prSet presAssocID="{74EFFB83-3CD0-49F9-84A0-E6AF81E4479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D6F37E1-C81A-4F2B-A493-EA4886EFEF42}" type="pres">
      <dgm:prSet presAssocID="{FDD2EC5C-B0A4-47FB-BCBD-770359AADEEE}" presName="node" presStyleLbl="node1" presStyleIdx="2" presStyleCnt="4" custScaleX="1497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078409-1A99-4767-9CCE-D3C305072041}" type="pres">
      <dgm:prSet presAssocID="{6792D4F8-32BC-4F5D-8417-F13C2227525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9FF028D-CEE7-403F-925D-DF6B2EA91E2B}" type="pres">
      <dgm:prSet presAssocID="{6792D4F8-32BC-4F5D-8417-F13C2227525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9899A51F-A282-4D5F-9219-339FFC5A480B}" type="pres">
      <dgm:prSet presAssocID="{BA6CA374-3A3E-4112-B041-6827A7EE8C6E}" presName="node" presStyleLbl="node1" presStyleIdx="3" presStyleCnt="4" custScaleX="1156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23F6D-F50B-4A87-8D82-5A50615CEAF7}" type="pres">
      <dgm:prSet presAssocID="{14669EE4-CB8F-41B1-A481-DC4B1992816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66D3BE74-D3D0-4A86-89BA-9718C7554FBA}" type="pres">
      <dgm:prSet presAssocID="{14669EE4-CB8F-41B1-A481-DC4B1992816E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0A21FB6D-BE02-4168-BBD6-5C125E9744DA}" type="presOf" srcId="{7C112505-09C3-40C0-9310-0D56870BF8A8}" destId="{B9A28A46-F9B1-49D2-9120-DDA267467D57}" srcOrd="0" destOrd="0" presId="urn:microsoft.com/office/officeart/2005/8/layout/cycle2"/>
    <dgm:cxn modelId="{A06C52C9-7EBC-4528-9E07-EECB88236BDF}" srcId="{EEAE9729-EA9D-49CD-9C9B-9D50E2ADF4D0}" destId="{AA180937-E2B8-4AC3-AD76-6F928791BEA1}" srcOrd="1" destOrd="0" parTransId="{064CF9D3-2A4F-4050-A1AE-82D79CDDF4CE}" sibTransId="{74EFFB83-3CD0-49F9-84A0-E6AF81E44794}"/>
    <dgm:cxn modelId="{274F03B8-CAB7-4489-8163-9341B9BB0DB2}" type="presOf" srcId="{6792D4F8-32BC-4F5D-8417-F13C22275251}" destId="{E9FF028D-CEE7-403F-925D-DF6B2EA91E2B}" srcOrd="1" destOrd="0" presId="urn:microsoft.com/office/officeart/2005/8/layout/cycle2"/>
    <dgm:cxn modelId="{31382905-B37E-4BAD-BCF4-099540E4E328}" type="presOf" srcId="{17106BE2-CB24-44F8-AD7C-25FA3F5FEA58}" destId="{84EEF0F6-1808-4CAE-A2BC-AFA952DFF94F}" srcOrd="0" destOrd="0" presId="urn:microsoft.com/office/officeart/2005/8/layout/cycle2"/>
    <dgm:cxn modelId="{AB59E0B7-183C-4665-94A3-3065B9CB7187}" srcId="{EEAE9729-EA9D-49CD-9C9B-9D50E2ADF4D0}" destId="{BA6CA374-3A3E-4112-B041-6827A7EE8C6E}" srcOrd="3" destOrd="0" parTransId="{17CA4DD5-4BEB-4F8E-BBD2-8774CBD86FB1}" sibTransId="{14669EE4-CB8F-41B1-A481-DC4B1992816E}"/>
    <dgm:cxn modelId="{2C1B8743-EEC2-4905-9EAE-9605373BD436}" type="presOf" srcId="{6792D4F8-32BC-4F5D-8417-F13C22275251}" destId="{85078409-1A99-4767-9CCE-D3C305072041}" srcOrd="0" destOrd="0" presId="urn:microsoft.com/office/officeart/2005/8/layout/cycle2"/>
    <dgm:cxn modelId="{A18191E7-AFB7-42F8-988A-33E8C52E2C8D}" srcId="{EEAE9729-EA9D-49CD-9C9B-9D50E2ADF4D0}" destId="{FDD2EC5C-B0A4-47FB-BCBD-770359AADEEE}" srcOrd="2" destOrd="0" parTransId="{3A3896CA-74F6-4ABA-A4BC-86F261408952}" sibTransId="{6792D4F8-32BC-4F5D-8417-F13C22275251}"/>
    <dgm:cxn modelId="{FF0308E2-A385-4DD4-AC9A-F88BA2B9675A}" type="presOf" srcId="{14669EE4-CB8F-41B1-A481-DC4B1992816E}" destId="{66D3BE74-D3D0-4A86-89BA-9718C7554FBA}" srcOrd="1" destOrd="0" presId="urn:microsoft.com/office/officeart/2005/8/layout/cycle2"/>
    <dgm:cxn modelId="{6ACFAA5B-CF3B-4A68-AC4A-B9DE3DB3F6F1}" type="presOf" srcId="{AA180937-E2B8-4AC3-AD76-6F928791BEA1}" destId="{39E1F217-4B7A-4713-8F6D-0AABA47A23F2}" srcOrd="0" destOrd="0" presId="urn:microsoft.com/office/officeart/2005/8/layout/cycle2"/>
    <dgm:cxn modelId="{800159C8-0890-44A4-A072-2720CA99517F}" type="presOf" srcId="{BA6CA374-3A3E-4112-B041-6827A7EE8C6E}" destId="{9899A51F-A282-4D5F-9219-339FFC5A480B}" srcOrd="0" destOrd="0" presId="urn:microsoft.com/office/officeart/2005/8/layout/cycle2"/>
    <dgm:cxn modelId="{89566A8B-0E55-48BB-8602-BBC5C0352706}" type="presOf" srcId="{14669EE4-CB8F-41B1-A481-DC4B1992816E}" destId="{92323F6D-F50B-4A87-8D82-5A50615CEAF7}" srcOrd="0" destOrd="0" presId="urn:microsoft.com/office/officeart/2005/8/layout/cycle2"/>
    <dgm:cxn modelId="{A1EF2B6D-8E84-44C3-A665-73144352EB63}" type="presOf" srcId="{7C112505-09C3-40C0-9310-0D56870BF8A8}" destId="{9C2A4B57-DC83-45E8-B087-C8671F52CAEC}" srcOrd="1" destOrd="0" presId="urn:microsoft.com/office/officeart/2005/8/layout/cycle2"/>
    <dgm:cxn modelId="{CC051208-B289-4E16-8C6B-B9EBA55026F2}" type="presOf" srcId="{EEAE9729-EA9D-49CD-9C9B-9D50E2ADF4D0}" destId="{7122929A-12D4-4AB1-94CF-8568C818E584}" srcOrd="0" destOrd="0" presId="urn:microsoft.com/office/officeart/2005/8/layout/cycle2"/>
    <dgm:cxn modelId="{C424D654-1FF3-4F6F-AAC4-8FE11899A374}" type="presOf" srcId="{74EFFB83-3CD0-49F9-84A0-E6AF81E44794}" destId="{D25A63EE-3E67-444B-9B49-94C94E7FBE86}" srcOrd="0" destOrd="0" presId="urn:microsoft.com/office/officeart/2005/8/layout/cycle2"/>
    <dgm:cxn modelId="{77F2BE3D-3428-42DA-8498-3EDD3D2022EC}" srcId="{EEAE9729-EA9D-49CD-9C9B-9D50E2ADF4D0}" destId="{17106BE2-CB24-44F8-AD7C-25FA3F5FEA58}" srcOrd="0" destOrd="0" parTransId="{910B3510-23C9-47F2-AA9F-3F090A292875}" sibTransId="{7C112505-09C3-40C0-9310-0D56870BF8A8}"/>
    <dgm:cxn modelId="{A4AEC28E-E204-4DD2-8483-A24FC4519F41}" type="presOf" srcId="{74EFFB83-3CD0-49F9-84A0-E6AF81E44794}" destId="{2D0D1646-92EC-4FBF-B11C-55C4AA6D201D}" srcOrd="1" destOrd="0" presId="urn:microsoft.com/office/officeart/2005/8/layout/cycle2"/>
    <dgm:cxn modelId="{EF524501-74F4-45B8-BE86-E0F4662C3C0B}" type="presOf" srcId="{FDD2EC5C-B0A4-47FB-BCBD-770359AADEEE}" destId="{2D6F37E1-C81A-4F2B-A493-EA4886EFEF42}" srcOrd="0" destOrd="0" presId="urn:microsoft.com/office/officeart/2005/8/layout/cycle2"/>
    <dgm:cxn modelId="{A51865FA-0EF9-45B2-B02A-249B9041FD02}" type="presParOf" srcId="{7122929A-12D4-4AB1-94CF-8568C818E584}" destId="{84EEF0F6-1808-4CAE-A2BC-AFA952DFF94F}" srcOrd="0" destOrd="0" presId="urn:microsoft.com/office/officeart/2005/8/layout/cycle2"/>
    <dgm:cxn modelId="{9B803F11-A802-47D7-8EE9-01CC804E31CB}" type="presParOf" srcId="{7122929A-12D4-4AB1-94CF-8568C818E584}" destId="{B9A28A46-F9B1-49D2-9120-DDA267467D57}" srcOrd="1" destOrd="0" presId="urn:microsoft.com/office/officeart/2005/8/layout/cycle2"/>
    <dgm:cxn modelId="{C7246286-0687-4FF6-8808-1258F13ECA52}" type="presParOf" srcId="{B9A28A46-F9B1-49D2-9120-DDA267467D57}" destId="{9C2A4B57-DC83-45E8-B087-C8671F52CAEC}" srcOrd="0" destOrd="0" presId="urn:microsoft.com/office/officeart/2005/8/layout/cycle2"/>
    <dgm:cxn modelId="{2734324F-2240-47D6-A3EF-ED5F5D3CBC63}" type="presParOf" srcId="{7122929A-12D4-4AB1-94CF-8568C818E584}" destId="{39E1F217-4B7A-4713-8F6D-0AABA47A23F2}" srcOrd="2" destOrd="0" presId="urn:microsoft.com/office/officeart/2005/8/layout/cycle2"/>
    <dgm:cxn modelId="{96D36AE5-C6EC-42B7-8804-366CB486E03F}" type="presParOf" srcId="{7122929A-12D4-4AB1-94CF-8568C818E584}" destId="{D25A63EE-3E67-444B-9B49-94C94E7FBE86}" srcOrd="3" destOrd="0" presId="urn:microsoft.com/office/officeart/2005/8/layout/cycle2"/>
    <dgm:cxn modelId="{B168F70E-563A-4A61-845E-97AE3F0121E0}" type="presParOf" srcId="{D25A63EE-3E67-444B-9B49-94C94E7FBE86}" destId="{2D0D1646-92EC-4FBF-B11C-55C4AA6D201D}" srcOrd="0" destOrd="0" presId="urn:microsoft.com/office/officeart/2005/8/layout/cycle2"/>
    <dgm:cxn modelId="{D843111E-EA7C-42B0-9499-DB31E0489179}" type="presParOf" srcId="{7122929A-12D4-4AB1-94CF-8568C818E584}" destId="{2D6F37E1-C81A-4F2B-A493-EA4886EFEF42}" srcOrd="4" destOrd="0" presId="urn:microsoft.com/office/officeart/2005/8/layout/cycle2"/>
    <dgm:cxn modelId="{E8D662D3-36E4-4806-9C45-10B402DC9D9B}" type="presParOf" srcId="{7122929A-12D4-4AB1-94CF-8568C818E584}" destId="{85078409-1A99-4767-9CCE-D3C305072041}" srcOrd="5" destOrd="0" presId="urn:microsoft.com/office/officeart/2005/8/layout/cycle2"/>
    <dgm:cxn modelId="{F8B50377-664E-4E97-B34F-BEC6C0899D7B}" type="presParOf" srcId="{85078409-1A99-4767-9CCE-D3C305072041}" destId="{E9FF028D-CEE7-403F-925D-DF6B2EA91E2B}" srcOrd="0" destOrd="0" presId="urn:microsoft.com/office/officeart/2005/8/layout/cycle2"/>
    <dgm:cxn modelId="{A48A84C2-FB0A-4FFE-9BBB-9B5E6FB75C01}" type="presParOf" srcId="{7122929A-12D4-4AB1-94CF-8568C818E584}" destId="{9899A51F-A282-4D5F-9219-339FFC5A480B}" srcOrd="6" destOrd="0" presId="urn:microsoft.com/office/officeart/2005/8/layout/cycle2"/>
    <dgm:cxn modelId="{951B93FF-21EC-4A5D-BBE9-22CEC4096EF3}" type="presParOf" srcId="{7122929A-12D4-4AB1-94CF-8568C818E584}" destId="{92323F6D-F50B-4A87-8D82-5A50615CEAF7}" srcOrd="7" destOrd="0" presId="urn:microsoft.com/office/officeart/2005/8/layout/cycle2"/>
    <dgm:cxn modelId="{A2821A66-5CDB-4A0A-9F56-57843EC6126D}" type="presParOf" srcId="{92323F6D-F50B-4A87-8D82-5A50615CEAF7}" destId="{66D3BE74-D3D0-4A86-89BA-9718C7554FB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F6423-C84C-4CF1-A9D5-617692575E78}">
      <dsp:nvSpPr>
        <dsp:cNvPr id="0" name=""/>
        <dsp:cNvSpPr/>
      </dsp:nvSpPr>
      <dsp:spPr>
        <a:xfrm>
          <a:off x="2654834" y="1955190"/>
          <a:ext cx="1233119" cy="1233119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3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2835420" y="2135776"/>
        <a:ext cx="871947" cy="871947"/>
      </dsp:txXfrm>
    </dsp:sp>
    <dsp:sp modelId="{13F4B5AB-C9BB-42CD-881D-F7A4AE51E489}">
      <dsp:nvSpPr>
        <dsp:cNvPr id="0" name=""/>
        <dsp:cNvSpPr/>
      </dsp:nvSpPr>
      <dsp:spPr>
        <a:xfrm rot="16200000">
          <a:off x="3019577" y="1397796"/>
          <a:ext cx="503632" cy="460034"/>
        </a:xfrm>
        <a:prstGeom prst="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3088582" y="1558808"/>
        <a:ext cx="365622" cy="276020"/>
      </dsp:txXfrm>
    </dsp:sp>
    <dsp:sp modelId="{22FA1766-13E6-4AE6-ADF1-D4AEE971271C}">
      <dsp:nvSpPr>
        <dsp:cNvPr id="0" name=""/>
        <dsp:cNvSpPr/>
      </dsp:nvSpPr>
      <dsp:spPr>
        <a:xfrm>
          <a:off x="2476989" y="2125"/>
          <a:ext cx="1588809" cy="13530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Mapping Design Problems to Proven Solutions</a:t>
          </a:r>
          <a:endParaRPr lang="en-US" sz="14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2709665" y="200273"/>
        <a:ext cx="1123457" cy="956745"/>
      </dsp:txXfrm>
    </dsp:sp>
    <dsp:sp modelId="{DE67CE5D-1229-4C05-B2FF-0C6E8FDDD514}">
      <dsp:nvSpPr>
        <dsp:cNvPr id="0" name=""/>
        <dsp:cNvSpPr/>
      </dsp:nvSpPr>
      <dsp:spPr>
        <a:xfrm rot="19899702">
          <a:off x="3880553" y="1845703"/>
          <a:ext cx="518620" cy="460034"/>
        </a:xfrm>
        <a:prstGeom prst="rightArrow">
          <a:avLst/>
        </a:prstGeom>
        <a:solidFill>
          <a:schemeClr val="accent2">
            <a:hueOff val="-2880000"/>
            <a:satOff val="-12001"/>
            <a:lumOff val="1000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3888823" y="1970465"/>
        <a:ext cx="380610" cy="276020"/>
      </dsp:txXfrm>
    </dsp:sp>
    <dsp:sp modelId="{CF7C9F7A-FE25-46BC-9C9D-BEBA32B372B9}">
      <dsp:nvSpPr>
        <dsp:cNvPr id="0" name=""/>
        <dsp:cNvSpPr/>
      </dsp:nvSpPr>
      <dsp:spPr>
        <a:xfrm>
          <a:off x="4262784" y="939123"/>
          <a:ext cx="1562898" cy="1353041"/>
        </a:xfrm>
        <a:prstGeom prst="ellipse">
          <a:avLst/>
        </a:prstGeom>
        <a:solidFill>
          <a:schemeClr val="accent2">
            <a:hueOff val="-2880000"/>
            <a:satOff val="-12001"/>
            <a:lumOff val="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Codifying Design Expertise</a:t>
          </a:r>
          <a:endParaRPr lang="en-US" sz="12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4491665" y="1137271"/>
        <a:ext cx="1105136" cy="956745"/>
      </dsp:txXfrm>
    </dsp:sp>
    <dsp:sp modelId="{3B45E4A4-433E-46C6-AFE6-09AE8823FEA9}">
      <dsp:nvSpPr>
        <dsp:cNvPr id="0" name=""/>
        <dsp:cNvSpPr/>
      </dsp:nvSpPr>
      <dsp:spPr>
        <a:xfrm rot="1788894">
          <a:off x="3834822" y="2847518"/>
          <a:ext cx="609647" cy="4600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760000"/>
            <a:satOff val="-24001"/>
            <a:lumOff val="2000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3843956" y="2905216"/>
        <a:ext cx="471637" cy="276020"/>
      </dsp:txXfrm>
    </dsp:sp>
    <dsp:sp modelId="{E0BBFC28-3685-4F81-809F-661715789C9A}">
      <dsp:nvSpPr>
        <dsp:cNvPr id="0" name=""/>
        <dsp:cNvSpPr/>
      </dsp:nvSpPr>
      <dsp:spPr>
        <a:xfrm>
          <a:off x="4288763" y="2927517"/>
          <a:ext cx="1568040" cy="1353041"/>
        </a:xfrm>
        <a:prstGeom prst="ellipse">
          <a:avLst/>
        </a:prstGeom>
        <a:solidFill>
          <a:schemeClr val="accent2">
            <a:hueOff val="-5760000"/>
            <a:satOff val="-24001"/>
            <a:lumOff val="2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…</a:t>
          </a:r>
          <a:endParaRPr lang="en-US" sz="12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4518397" y="3125665"/>
        <a:ext cx="1108772" cy="956745"/>
      </dsp:txXfrm>
    </dsp:sp>
    <dsp:sp modelId="{BA5674C8-2A12-4775-879D-B2941168BB2E}">
      <dsp:nvSpPr>
        <dsp:cNvPr id="0" name=""/>
        <dsp:cNvSpPr/>
      </dsp:nvSpPr>
      <dsp:spPr>
        <a:xfrm rot="5339561">
          <a:off x="3055623" y="3286337"/>
          <a:ext cx="507072" cy="460034"/>
        </a:xfrm>
        <a:prstGeom prst="rightArrow">
          <a:avLst/>
        </a:prstGeom>
        <a:solidFill>
          <a:schemeClr val="accent2">
            <a:hueOff val="-8640000"/>
            <a:satOff val="-36002"/>
            <a:lumOff val="30001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3123415" y="3309350"/>
        <a:ext cx="369062" cy="276020"/>
      </dsp:txXfrm>
    </dsp:sp>
    <dsp:sp modelId="{F275CA10-09A4-40CB-9CF3-2E062F0ED029}">
      <dsp:nvSpPr>
        <dsp:cNvPr id="0" name=""/>
        <dsp:cNvSpPr/>
      </dsp:nvSpPr>
      <dsp:spPr>
        <a:xfrm>
          <a:off x="2447896" y="3790458"/>
          <a:ext cx="1713641" cy="1353041"/>
        </a:xfrm>
        <a:prstGeom prst="ellipse">
          <a:avLst/>
        </a:prstGeom>
        <a:solidFill>
          <a:srgbClr val="98C3C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Identifying </a:t>
          </a:r>
          <a:br>
            <a:rPr lang="en-US" sz="14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</a:br>
          <a:r>
            <a:rPr lang="en-US" sz="14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&amp; Name Recurring Structures &amp; Behaviors</a:t>
          </a:r>
          <a:endParaRPr lang="en-US" sz="13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2698853" y="3988606"/>
        <a:ext cx="1211727" cy="956745"/>
      </dsp:txXfrm>
    </dsp:sp>
    <dsp:sp modelId="{8F195FB9-A0B0-497E-B196-029810C2283C}">
      <dsp:nvSpPr>
        <dsp:cNvPr id="0" name=""/>
        <dsp:cNvSpPr/>
      </dsp:nvSpPr>
      <dsp:spPr>
        <a:xfrm rot="9042750">
          <a:off x="2229369" y="2846791"/>
          <a:ext cx="472581" cy="460034"/>
        </a:xfrm>
        <a:prstGeom prst="rightArrow">
          <a:avLst/>
        </a:prstGeom>
        <a:solidFill>
          <a:srgbClr val="BF6F4F"/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 rot="10800000">
        <a:off x="2358559" y="2905041"/>
        <a:ext cx="334571" cy="276020"/>
      </dsp:txXfrm>
    </dsp:sp>
    <dsp:sp modelId="{92811304-47F7-48D4-94F4-AF7CF052428B}">
      <dsp:nvSpPr>
        <dsp:cNvPr id="0" name=""/>
        <dsp:cNvSpPr/>
      </dsp:nvSpPr>
      <dsp:spPr>
        <a:xfrm>
          <a:off x="830240" y="2895081"/>
          <a:ext cx="1541398" cy="1227208"/>
        </a:xfrm>
        <a:prstGeom prst="ellipse">
          <a:avLst/>
        </a:prstGeom>
        <a:solidFill>
          <a:srgbClr val="BF6F4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Enabling Systematic Reuse</a:t>
          </a:r>
          <a:endParaRPr lang="en-US" sz="1300" b="1" kern="1200" dirty="0" smtClean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1055973" y="3074801"/>
        <a:ext cx="1089932" cy="867768"/>
      </dsp:txXfrm>
    </dsp:sp>
    <dsp:sp modelId="{2A4656CE-561D-423A-94DC-80C83ED65B0D}">
      <dsp:nvSpPr>
        <dsp:cNvPr id="0" name=""/>
        <dsp:cNvSpPr/>
      </dsp:nvSpPr>
      <dsp:spPr>
        <a:xfrm rot="12531672">
          <a:off x="2192616" y="1880957"/>
          <a:ext cx="486628" cy="460034"/>
        </a:xfrm>
        <a:prstGeom prst="rightArrow">
          <a:avLst/>
        </a:prstGeom>
        <a:solidFill>
          <a:srgbClr val="B5BC57"/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 rot="10800000">
        <a:off x="2322055" y="2006272"/>
        <a:ext cx="348618" cy="276020"/>
      </dsp:txXfrm>
    </dsp:sp>
    <dsp:sp modelId="{F1E4D9A3-1B75-400A-8E77-05616F1914DA}">
      <dsp:nvSpPr>
        <dsp:cNvPr id="0" name=""/>
        <dsp:cNvSpPr/>
      </dsp:nvSpPr>
      <dsp:spPr>
        <a:xfrm>
          <a:off x="729928" y="939140"/>
          <a:ext cx="1613475" cy="1353041"/>
        </a:xfrm>
        <a:prstGeom prst="ellipse">
          <a:avLst/>
        </a:prstGeom>
        <a:solidFill>
          <a:srgbClr val="B5BC5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Conveying Architectural Knowledge</a:t>
          </a:r>
          <a:endParaRPr lang="en-US" sz="13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966216" y="1137288"/>
        <a:ext cx="1140899" cy="9567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832" y="0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832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D0C191F0-7265-4FC6-B8D3-F88E44CD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832" y="0"/>
            <a:ext cx="2971169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085" y="4415148"/>
            <a:ext cx="5029831" cy="418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832" y="8831902"/>
            <a:ext cx="2971169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870" tIns="45935" rIns="91870" bIns="45935" numCol="1" anchor="b" anchorCtr="0" compatLnSpc="1">
            <a:prstTxWarp prst="textNoShape">
              <a:avLst/>
            </a:prstTxWarp>
          </a:bodyPr>
          <a:lstStyle>
            <a:lvl1pPr algn="r" defTabSz="919163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CA8CBC4-257C-4E7D-B9E1-4DC597EC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9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Architecture:</a:t>
            </a:r>
            <a:r>
              <a:rPr lang="en-US" baseline="0" dirty="0" smtClean="0"/>
              <a:t> http://www.flickr.com/photos/26026745@N00/5378467111/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http://www.flickr.com/photos/60475145@N00/112577742/, http://www.flickr.com/photos/12967790@N00/196871101/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EA00D-A6E3-40A6-B920-5C348291F46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http://en.wikipedia.org/wiki/File:PhrenologyPix.jpg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EA00D-A6E3-40A6-B920-5C348291F46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EA00D-A6E3-40A6-B920-5C348291F46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http://en.wikipedia.org/wiki/File:PhrenologyPix.jpg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EA00D-A6E3-40A6-B920-5C348291F46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AEA00D-A6E3-40A6-B920-5C348291F46A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http://www.flickr.com/photos/93416311@N00/6979940655/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Another Flying sidekick, http://www.flickr.com/photos/34745138@N00/2756361218/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http://www.flickr.com/photos/30679003@N04/2957246492/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Another Flying sidekick, http://www.flickr.com/photos/34745138@N00/2756361218/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Another Flying sidekick, http://www.flickr.com/photos/34745138@N00/2756361218/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http://www.flickr.com/photos/35448539@N00/2378242121/, </a:t>
            </a:r>
            <a:r>
              <a:rPr lang="en-US" sz="1200" dirty="0" smtClean="0"/>
              <a:t>http://www.flickr.com/photos/50115004@N00/6941824942/,</a:t>
            </a:r>
            <a:r>
              <a:rPr lang="en-US" sz="1200" baseline="0" dirty="0" smtClean="0"/>
              <a:t> </a:t>
            </a:r>
            <a:r>
              <a:rPr kumimoji="1" lang="en-US" sz="1200" b="0" i="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HotWheels</a:t>
            </a: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- '09 Corvette Stingray Concept,</a:t>
            </a:r>
            <a:r>
              <a:rPr kumimoji="1" lang="en-US" sz="1200" b="0" i="0" kern="1200" baseline="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http://www.flickr.com/photos/10581663@N08/4165107555/, http://www.flickr.com/photos/7617731@N02/3240810984/</a:t>
            </a: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http://www.flickr.com/photos/35448539@N00/2378242121/, http://www.flickr.com/photos/26097071@N05/5356419464/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http://www.flickr.com/photos/34128007@N04/5424645668/sizes/l/, http://www.flickr.com/photos/barbara-pictures/6975100728/sizes/l/, http://www.flickr.com/photos/54452028@N00/3600002571/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1200" b="0" i="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http://en.wikipedia.org/wiki/File:Spiral_model_(Boehm,_1988).svg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http://www.flickr.com/photos/15817797@N00/346990046/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b="0" i="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Another Flying sidekick, http://www.flickr.com/photos/34745138@N00/2756361218/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Clr>
                <a:srgbClr val="0000FF"/>
              </a:buClr>
            </a:pPr>
            <a:fld id="{A99A74FE-EE70-43AB-86CD-D501B4E2C30E}" type="slidenum">
              <a:rPr lang="en-US" smtClean="0">
                <a:solidFill>
                  <a:prstClr val="black"/>
                </a:solidFill>
              </a:rPr>
              <a:pPr>
                <a:buClr>
                  <a:srgbClr val="0000FF"/>
                </a:buClr>
              </a:pPr>
              <a:t>43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http://www.flickr.com/photos/58982967@N00/22351699/, http://www.flickr.com/photos/26474941@N00/411982133/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9A74FE-EE70-43AB-86CD-D501B4E2C30E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http://www.ioccc.org/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http://www.ioccc.org/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http://www.ioccc.org/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http://www.ioccc.org/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 userDrawn="1"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accent2"/>
                </a:solidFill>
              </a:rPr>
              <a:t>Overview of Patterns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1" charset="-122"/>
                <a:cs typeface="+mn-cs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2/26/2013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re.vanderbilt.edu/~schmidt/PDF/ECOOP-95.pdf" TargetMode="Externa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2.com/cgi/wiki?PatternForm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e/ec/Spiral_model_(Boehm,_1988).sv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d.schmidt@vanderbilt.edu" TargetMode="External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1.png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hyperlink" Target="http://www.dre.vanderbilt.edu/~schmidt/PDF/ORB-patterns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jpeg"/><Relationship Id="rId5" Type="http://schemas.openxmlformats.org/officeDocument/2006/relationships/image" Target="../media/image63.png"/><Relationship Id="rId15" Type="http://schemas.openxmlformats.org/officeDocument/2006/relationships/image" Target="../media/image56.jpeg"/><Relationship Id="rId10" Type="http://schemas.openxmlformats.org/officeDocument/2006/relationships/image" Target="../media/image68.png"/><Relationship Id="rId4" Type="http://schemas.openxmlformats.org/officeDocument/2006/relationships/image" Target="../media/image62.jpeg"/><Relationship Id="rId9" Type="http://schemas.openxmlformats.org/officeDocument/2006/relationships/image" Target="../media/image67.jpeg"/><Relationship Id="rId14" Type="http://schemas.openxmlformats.org/officeDocument/2006/relationships/image" Target="../media/image7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esearch.ibm.com/designpatterns/pubs/ph-jun96.txt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Double-checked_locking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re.vanderbilt.edu/~schmidt/PDF/gperf.pdf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nu.org/software/gperf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2.png"/><Relationship Id="rId4" Type="http://schemas.openxmlformats.org/officeDocument/2006/relationships/image" Target="../media/image15.jpe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occc.org/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583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Overview of Patterns: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688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505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1" name="Picture 13" descr="http://www.dre.vanderbilt.edu/~schmidt/DOC_ROOT/DDS/docs/design/UML/Register_Sample_Detai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98" y="1134588"/>
            <a:ext cx="4626429" cy="49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Becoming a Master Software Developer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0" y="1017617"/>
            <a:ext cx="5075265" cy="4959350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Knowledge of programming languages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necessary, but not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sufficient</a:t>
            </a:r>
          </a:p>
          <a:p>
            <a:pPr marL="4619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Can fall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prey to “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featuritis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” or worse!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Software methods emphasize design notations, such as UML</a:t>
            </a:r>
          </a:p>
          <a:p>
            <a:pPr lvl="1" indent="-22383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Fine for specification &amp; documentation</a:t>
            </a:r>
          </a:p>
          <a:p>
            <a:pPr marL="685800" lvl="1" indent="-22383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omits mundane implementation details &amp; focuses on relationships between key design entities</a:t>
            </a:r>
          </a:p>
          <a:p>
            <a:pPr marL="168275" indent="-16827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0" y="4385145"/>
            <a:ext cx="4369332" cy="182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586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0" y="1017617"/>
            <a:ext cx="5044094" cy="4959350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Knowledge of programming languages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necessary, but not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sufficient</a:t>
            </a:r>
          </a:p>
          <a:p>
            <a:pPr marL="4619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fall prey to “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featuritis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or worse!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Software methods emphasize design notations, such as UML</a:t>
            </a:r>
          </a:p>
          <a:p>
            <a:pPr lvl="1" indent="-22383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Fine for specification &amp; documentation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But good software design is more </a:t>
            </a:r>
            <a:br>
              <a:rPr lang="en-US" sz="2000" dirty="0" smtClean="0"/>
            </a:br>
            <a:r>
              <a:rPr lang="en-US" sz="2000" dirty="0" smtClean="0"/>
              <a:t>than drawing diagrams</a:t>
            </a:r>
          </a:p>
          <a:p>
            <a:pPr lvl="1" indent="-22383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Good draftsmen/artists are not </a:t>
            </a:r>
            <a:br>
              <a:rPr lang="en-US" sz="2000" dirty="0" smtClean="0"/>
            </a:br>
            <a:r>
              <a:rPr lang="en-US" sz="2000" dirty="0" smtClean="0"/>
              <a:t>necessarily good architects!</a:t>
            </a:r>
          </a:p>
        </p:txBody>
      </p:sp>
      <p:pic>
        <p:nvPicPr>
          <p:cNvPr id="6146" name="Picture 2" descr="http://farm6.staticflickr.com/5003/5378467111_256df68b69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560" y="1437862"/>
            <a:ext cx="4044604" cy="269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Becoming a Master Software Developer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95" y="4097929"/>
            <a:ext cx="4127694" cy="220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0" y="6390409"/>
            <a:ext cx="9144000" cy="4987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Becoming a Master Software Developer</a:t>
            </a: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175" y="1070614"/>
            <a:ext cx="975769" cy="13423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774" y="2576764"/>
            <a:ext cx="1032570" cy="13181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5246" y="6437845"/>
            <a:ext cx="834389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6"/>
              </a:rPr>
              <a:t>www.dre.vanderbilt.edu</a:t>
            </a:r>
            <a:r>
              <a:rPr lang="en-US" sz="2000" dirty="0">
                <a:hlinkClick r:id="rId6"/>
              </a:rPr>
              <a:t>/~</a:t>
            </a:r>
            <a:r>
              <a:rPr lang="en-US" sz="2000" dirty="0" smtClean="0">
                <a:hlinkClick r:id="rId6"/>
              </a:rPr>
              <a:t>schmidt/PDF/ECOOP-95.pdf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1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0" y="1017616"/>
            <a:ext cx="5071859" cy="5289665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Knowledge of programming languages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necessary, but not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sufficient</a:t>
            </a:r>
          </a:p>
          <a:p>
            <a:pPr marL="4619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fall prey to “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featuritis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or worse!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Software methods emphasize design notations, such as UML</a:t>
            </a:r>
          </a:p>
          <a:p>
            <a:pPr lvl="1" indent="-22383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Fine for specification &amp; documentation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But good software design is more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than drawing diagrams</a:t>
            </a:r>
          </a:p>
          <a:p>
            <a:pPr lvl="1" indent="-223838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Good draftsmen/artists are not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necessarily good architects!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b="1" dirty="0" smtClean="0"/>
              <a:t>Bottom-line</a:t>
            </a:r>
            <a:r>
              <a:rPr lang="en-US" sz="2000" dirty="0" smtClean="0"/>
              <a:t>: Master software </a:t>
            </a:r>
            <a:r>
              <a:rPr lang="en-US" sz="2000" dirty="0"/>
              <a:t>developers rely </a:t>
            </a:r>
            <a:r>
              <a:rPr lang="en-US" sz="2000" dirty="0" smtClean="0"/>
              <a:t>on </a:t>
            </a:r>
            <a:r>
              <a:rPr lang="en-US" sz="2000" i="1" dirty="0" smtClean="0"/>
              <a:t>design </a:t>
            </a:r>
            <a:r>
              <a:rPr lang="en-US" sz="2000" i="1" dirty="0"/>
              <a:t>experience</a:t>
            </a:r>
          </a:p>
          <a:p>
            <a:pPr marL="461963" lvl="1" indent="-233363" eaLnBrk="1" hangingPunct="1">
              <a:lnSpc>
                <a:spcPct val="100000"/>
              </a:lnSpc>
              <a:spcBef>
                <a:spcPts val="6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/>
              <a:t>At least as important as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knowledge of programming </a:t>
            </a:r>
            <a:br>
              <a:rPr lang="en-US" sz="2000" dirty="0" smtClean="0"/>
            </a:br>
            <a:r>
              <a:rPr lang="en-US" sz="2000" dirty="0" smtClean="0"/>
              <a:t>languages &amp; environments</a:t>
            </a:r>
            <a:endParaRPr lang="en-US" sz="20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69" y="1070614"/>
            <a:ext cx="2424746" cy="301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5120045" y="2947597"/>
            <a:ext cx="452417" cy="2029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2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5692" y="1436897"/>
            <a:ext cx="7760269" cy="20900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Where Should Design Experience Reside?</a:t>
            </a:r>
          </a:p>
        </p:txBody>
      </p:sp>
      <p:sp>
        <p:nvSpPr>
          <p:cNvPr id="133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26795"/>
            <a:ext cx="9144000" cy="3148013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/>
              <a:t>Well-designed software exhibits recurring structures &amp; behaviors that promote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Abstraction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Flexibility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Reuse</a:t>
            </a:r>
            <a:endParaRPr lang="en-US" sz="2000" dirty="0"/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Quality 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Modularity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2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5692" y="1436897"/>
            <a:ext cx="7760269" cy="20900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Where Should Design Experience Reside?</a:t>
            </a:r>
          </a:p>
        </p:txBody>
      </p:sp>
      <p:sp>
        <p:nvSpPr>
          <p:cNvPr id="133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26795"/>
            <a:ext cx="9144000" cy="3148013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Well-designed software exhibits recurring structures &amp; behaviors that promote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Abstraction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Flexibility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Reuse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Quality 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Modularity</a:t>
            </a:r>
          </a:p>
          <a:p>
            <a:pPr marL="0" indent="0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dirty="0" smtClean="0"/>
              <a:t>Therein lies valuable </a:t>
            </a:r>
            <a:br>
              <a:rPr lang="en-US" sz="2000" i="1" dirty="0" smtClean="0"/>
            </a:br>
            <a:r>
              <a:rPr lang="en-US" sz="2000" i="1" dirty="0" smtClean="0"/>
              <a:t>design knowledge</a:t>
            </a:r>
          </a:p>
        </p:txBody>
      </p:sp>
      <p:pic>
        <p:nvPicPr>
          <p:cNvPr id="5" name="Picture 24" descr="http://homepage.mac.com/kvmagruder/images/boorst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054" y="3550679"/>
            <a:ext cx="4104409" cy="269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568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2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5692" y="1436897"/>
            <a:ext cx="7760269" cy="20900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Where Should Design Experience Reside?</a:t>
            </a:r>
          </a:p>
        </p:txBody>
      </p:sp>
      <p:sp>
        <p:nvSpPr>
          <p:cNvPr id="133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26795"/>
            <a:ext cx="9144000" cy="3148013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Well-designed software exhibits recurring structures &amp; behaviors that promote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Abstraction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Flexibility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Reuse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Quality 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Modularity</a:t>
            </a:r>
          </a:p>
          <a:p>
            <a:pPr marL="0" indent="0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Therein lies valuable 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design knowledge</a:t>
            </a:r>
          </a:p>
        </p:txBody>
      </p:sp>
      <p:sp>
        <p:nvSpPr>
          <p:cNvPr id="2" name="Rectangle 1"/>
          <p:cNvSpPr/>
          <p:nvPr/>
        </p:nvSpPr>
        <p:spPr>
          <a:xfrm>
            <a:off x="69272" y="4153158"/>
            <a:ext cx="458585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Unfortunately, this design knowledge is typically located in: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Tx/>
              <a:buFont typeface="+mj-lt"/>
              <a:buAutoNum type="arabicPeriod"/>
            </a:pPr>
            <a:r>
              <a:rPr lang="en-US" dirty="0" smtClean="0"/>
              <a:t>the heads of the experts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98106" y="3806392"/>
            <a:ext cx="2105265" cy="221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024" y="3806392"/>
            <a:ext cx="2105265" cy="2214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00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2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5692" y="1436897"/>
            <a:ext cx="7760269" cy="20900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Where Should Design Experience Reside?</a:t>
            </a:r>
          </a:p>
        </p:txBody>
      </p:sp>
      <p:sp>
        <p:nvSpPr>
          <p:cNvPr id="133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26795"/>
            <a:ext cx="9144000" cy="3148013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Well-designed software exhibits recurring structures &amp; behaviors that promote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Abstraction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Flexibility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Reuse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Quality 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Modularity</a:t>
            </a:r>
          </a:p>
          <a:p>
            <a:pPr marL="0" indent="0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Therein lies valuable 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design knowledge</a:t>
            </a:r>
          </a:p>
        </p:txBody>
      </p:sp>
      <p:sp>
        <p:nvSpPr>
          <p:cNvPr id="8" name="Rectangle 7"/>
          <p:cNvSpPr/>
          <p:nvPr/>
        </p:nvSpPr>
        <p:spPr>
          <a:xfrm>
            <a:off x="7075400" y="2833855"/>
            <a:ext cx="532733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57595" y="3538360"/>
            <a:ext cx="5685462" cy="280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KeyGeneratorImpl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 extends Service {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private Set&lt;UUID&gt; keys = new 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HashSet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&lt;UUID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&gt;();</a:t>
            </a:r>
            <a:endParaRPr lang="en-US" sz="9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private final 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KeyGenerator.Stub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 binder 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KeyGenerator.Stub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public void </a:t>
            </a:r>
            <a:r>
              <a:rPr lang="en-US" sz="900" b="1" dirty="0" err="1" smtClean="0">
                <a:latin typeface="Courier New" pitchFamily="49" charset="0"/>
                <a:cs typeface="Courier New" pitchFamily="49" charset="0"/>
              </a:rPr>
              <a:t>setCallback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 (final 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KeyGeneratorCallback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 callback) {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    UUID id;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    synchronized (keys) {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        do 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{ id 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UUID.randomUUID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(); } while 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keys.contains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(id));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keys.add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(id);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    }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    final String key = 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id.toString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    try {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Log.d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getClass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().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getName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(), "sending key" + key);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        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callback.sendKey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(key);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    } catch (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RemoteException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 e) 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en-US" sz="900" b="1" dirty="0" err="1" smtClean="0">
                <a:latin typeface="Courier New" pitchFamily="49" charset="0"/>
                <a:cs typeface="Courier New" pitchFamily="49" charset="0"/>
              </a:rPr>
              <a:t>e.printStackTrace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(); 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   };</a:t>
            </a:r>
            <a:endParaRPr lang="en-US" sz="900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    public </a:t>
            </a:r>
            <a:r>
              <a:rPr lang="en-US" sz="900" b="1" dirty="0" err="1" smtClean="0">
                <a:latin typeface="Courier New" pitchFamily="49" charset="0"/>
                <a:cs typeface="Courier New" pitchFamily="49" charset="0"/>
              </a:rPr>
              <a:t>IBinder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900" b="1" dirty="0" err="1" smtClean="0">
                <a:latin typeface="Courier New" pitchFamily="49" charset="0"/>
                <a:cs typeface="Courier New" pitchFamily="49" charset="0"/>
              </a:rPr>
              <a:t>onBind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(Intent intent) { return </a:t>
            </a:r>
            <a:r>
              <a:rPr lang="en-US" sz="900" b="1" dirty="0" err="1">
                <a:latin typeface="Courier New" pitchFamily="49" charset="0"/>
                <a:cs typeface="Courier New" pitchFamily="49" charset="0"/>
              </a:rPr>
              <a:t>this.binder</a:t>
            </a:r>
            <a:r>
              <a:rPr lang="en-US" sz="900" b="1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9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r>
              <a:rPr lang="en-US" sz="9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69272" y="4153158"/>
            <a:ext cx="458585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/>
              <a:t>Unfortunately, this design knowledge is typically located in: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Tx/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heads of the experts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Tx/>
              <a:buFont typeface="+mj-lt"/>
              <a:buAutoNum type="arabicPeriod"/>
            </a:pPr>
            <a:r>
              <a:rPr lang="en-US" dirty="0"/>
              <a:t>t</a:t>
            </a:r>
            <a:r>
              <a:rPr lang="en-US" dirty="0" smtClean="0"/>
              <a:t>he bowels of the source code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507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2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5692" y="1436897"/>
            <a:ext cx="7760269" cy="20900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Where Should Design Experience Reside?</a:t>
            </a:r>
          </a:p>
        </p:txBody>
      </p:sp>
      <p:sp>
        <p:nvSpPr>
          <p:cNvPr id="1331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1026795"/>
            <a:ext cx="9144000" cy="3148013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Well-designed software exhibits recurring structures &amp; behaviors that promote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Abstraction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Flexibility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Reuse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Quality </a:t>
            </a:r>
          </a:p>
          <a:p>
            <a:pPr marL="282575" lvl="1" indent="-238125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Modularity</a:t>
            </a:r>
          </a:p>
          <a:p>
            <a:pPr marL="0" indent="0"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Therein lies valuable </a:t>
            </a:r>
            <a:b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design knowledge</a:t>
            </a:r>
          </a:p>
        </p:txBody>
      </p:sp>
      <p:sp>
        <p:nvSpPr>
          <p:cNvPr id="8" name="Rectangle 7"/>
          <p:cNvSpPr/>
          <p:nvPr/>
        </p:nvSpPr>
        <p:spPr>
          <a:xfrm>
            <a:off x="7075400" y="2833855"/>
            <a:ext cx="532733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272" y="4153158"/>
            <a:ext cx="4585855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Unfortunately, this design knowledge is typically located in: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Tx/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heads of the experts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ClrTx/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 bowels of the source code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10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369580" y="5716304"/>
            <a:ext cx="4708029" cy="46596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>
              <a:lnSpc>
                <a:spcPct val="100000"/>
              </a:lnSpc>
              <a:spcBef>
                <a:spcPts val="600"/>
              </a:spcBef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Both locations are fraught with danger!</a:t>
            </a:r>
            <a:endParaRPr lang="en-US" sz="2000" i="1" dirty="0"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http://farm8.staticflickr.com/7189/6979940655_968f2fd0fd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90" y="3610315"/>
            <a:ext cx="3284020" cy="258167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728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11760" y="3664534"/>
            <a:ext cx="434340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3837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2" y="1004461"/>
            <a:ext cx="3834247" cy="5044963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Achieving mastery of software development requires continuous repetition, practice, &amp; mentoring </a:t>
            </a:r>
            <a:br>
              <a:rPr lang="en-US" sz="2000" dirty="0" smtClean="0"/>
            </a:br>
            <a:r>
              <a:rPr lang="en-US" sz="2000" dirty="0" smtClean="0"/>
              <a:t>from experts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i="1" dirty="0"/>
          </a:p>
        </p:txBody>
      </p:sp>
      <p:pic>
        <p:nvPicPr>
          <p:cNvPr id="11" name="Picture 2" descr="http://farm1.staticflickr.com/16/22351699_0687480945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847" y="1496290"/>
            <a:ext cx="4093377" cy="184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266" y="3951252"/>
            <a:ext cx="4351862" cy="207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1" y="3406708"/>
            <a:ext cx="3061782" cy="2316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150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2" y="1004461"/>
            <a:ext cx="3834247" cy="5044963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Achieving mastery of software development requires continuous repetition, practice, &amp; mentoring </a:t>
            </a:r>
            <a:br>
              <a:rPr lang="en-US" sz="2000" dirty="0" smtClean="0"/>
            </a:br>
            <a:r>
              <a:rPr lang="en-US" sz="2000" dirty="0" smtClean="0"/>
              <a:t>from experts</a:t>
            </a:r>
          </a:p>
          <a:p>
            <a:pPr lvl="1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Open-source &amp; open </a:t>
            </a:r>
            <a:br>
              <a:rPr lang="en-US" sz="2000" dirty="0" smtClean="0"/>
            </a:br>
            <a:r>
              <a:rPr lang="en-US" sz="2000" dirty="0" smtClean="0"/>
              <a:t>courses are vital </a:t>
            </a:r>
            <a:br>
              <a:rPr lang="en-US" sz="2000" dirty="0" smtClean="0"/>
            </a:br>
            <a:r>
              <a:rPr lang="en-US" sz="2000" dirty="0" smtClean="0"/>
              <a:t>resources</a:t>
            </a:r>
            <a:endParaRPr lang="en-US" sz="2000" dirty="0"/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i="1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362" y="1192561"/>
            <a:ext cx="4146908" cy="2606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09" y="3728765"/>
            <a:ext cx="4530436" cy="261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67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4669971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Motivate the importance of design experience &amp; leveraging recurring design structure in becoming a master software developer</a:t>
            </a:r>
          </a:p>
          <a:p>
            <a:pPr marL="0" indent="0" eaLnBrk="1" hangingPunct="1">
              <a:spcBef>
                <a:spcPts val="1200"/>
              </a:spcBef>
              <a:buNone/>
              <a:defRPr/>
            </a:pPr>
            <a:endParaRPr lang="en-US" sz="2000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569" y="1147480"/>
            <a:ext cx="3520755" cy="2664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275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11760" y="3664534"/>
            <a:ext cx="434340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3837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2" y="1004461"/>
            <a:ext cx="3834247" cy="5044963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Achieving mastery of software development requires continuous repetition, practice, &amp; mentoring </a:t>
            </a:r>
            <a:br>
              <a:rPr lang="en-US" sz="2000" dirty="0" smtClean="0"/>
            </a:br>
            <a:r>
              <a:rPr lang="en-US" sz="2000" dirty="0" smtClean="0"/>
              <a:t>from experts</a:t>
            </a:r>
          </a:p>
          <a:p>
            <a:pPr lvl="1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Open-source &amp; open </a:t>
            </a:r>
            <a:br>
              <a:rPr lang="en-US" sz="2000" dirty="0" smtClean="0"/>
            </a:br>
            <a:r>
              <a:rPr lang="en-US" sz="2000" dirty="0" smtClean="0"/>
              <a:t>courses are vital </a:t>
            </a:r>
            <a:br>
              <a:rPr lang="en-US" sz="2000" dirty="0" smtClean="0"/>
            </a:br>
            <a:r>
              <a:rPr lang="en-US" sz="2000" dirty="0" smtClean="0"/>
              <a:t>resources</a:t>
            </a:r>
            <a:endParaRPr lang="en-US" sz="2000" dirty="0"/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i="1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222" y="1480158"/>
            <a:ext cx="5577491" cy="47445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7549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11760" y="3664534"/>
            <a:ext cx="434340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3837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2" y="1004461"/>
            <a:ext cx="3834247" cy="5044963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Achieving mastery of software development requires continuous repetition, practice, &amp; mentoring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from experts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Good software </a:t>
            </a:r>
            <a:r>
              <a:rPr lang="en-US" sz="2000" dirty="0"/>
              <a:t>developers rely </a:t>
            </a:r>
            <a:br>
              <a:rPr lang="en-US" sz="2000" dirty="0"/>
            </a:br>
            <a:r>
              <a:rPr lang="en-US" sz="2000" dirty="0"/>
              <a:t>on </a:t>
            </a:r>
            <a:r>
              <a:rPr lang="en-US" sz="2000" dirty="0" smtClean="0"/>
              <a:t>experience gleaned from successful designs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i="1" dirty="0"/>
          </a:p>
        </p:txBody>
      </p:sp>
      <p:pic>
        <p:nvPicPr>
          <p:cNvPr id="11" name="Picture 23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081" y="4038662"/>
            <a:ext cx="8256269" cy="22236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285" y="1087588"/>
            <a:ext cx="4969768" cy="2660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223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11760" y="3664534"/>
            <a:ext cx="434340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3837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2" y="1004461"/>
            <a:ext cx="3834247" cy="5044963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Achieving mastery of software development requires continuous repetition, practice, &amp; mentoring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from experts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Good software developers rely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on experience gleaned from successful designs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What </a:t>
            </a:r>
            <a:r>
              <a:rPr lang="en-US" sz="2000" dirty="0"/>
              <a:t>we need is a means of extracting, documenting, conveying, applying, &amp; preserving this design knowledge without undue time, effort, &amp; risk!</a:t>
            </a:r>
            <a:endParaRPr lang="en-US" sz="2000" i="1" dirty="0"/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endParaRPr lang="en-US" sz="2000" i="1" dirty="0"/>
          </a:p>
        </p:txBody>
      </p:sp>
      <p:pic>
        <p:nvPicPr>
          <p:cNvPr id="5122" name="Picture 2" descr="http://farm4.staticflickr.com/3063/2957246492_eb7eeed716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182" y="1215736"/>
            <a:ext cx="3955426" cy="483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0399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583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Overview of Patterns: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8487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4776809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Motivate the importance of design experience &amp; leveraging recurring design structure in becoming a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master software developer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Introduce patterns as a </a:t>
            </a:r>
            <a:br>
              <a:rPr lang="en-US" sz="2000" dirty="0" smtClean="0"/>
            </a:br>
            <a:r>
              <a:rPr lang="en-US" sz="2000" dirty="0" smtClean="0"/>
              <a:t>means of improving software </a:t>
            </a:r>
            <a:br>
              <a:rPr lang="en-US" sz="2000" dirty="0" smtClean="0"/>
            </a:br>
            <a:r>
              <a:rPr lang="en-US" sz="2000" dirty="0" smtClean="0"/>
              <a:t>quality &amp; developer </a:t>
            </a:r>
            <a:br>
              <a:rPr lang="en-US" sz="2000" dirty="0" smtClean="0"/>
            </a:br>
            <a:r>
              <a:rPr lang="en-US" sz="2000" dirty="0" smtClean="0"/>
              <a:t>productivity by…</a:t>
            </a:r>
            <a:endParaRPr lang="en-US" sz="2000" dirty="0"/>
          </a:p>
        </p:txBody>
      </p:sp>
      <p:grpSp>
        <p:nvGrpSpPr>
          <p:cNvPr id="7" name="Group 6"/>
          <p:cNvGrpSpPr/>
          <p:nvPr/>
        </p:nvGrpSpPr>
        <p:grpSpPr>
          <a:xfrm>
            <a:off x="2996203" y="1006167"/>
            <a:ext cx="6520070" cy="5143500"/>
            <a:chOff x="1930400" y="1274134"/>
            <a:chExt cx="7924800" cy="5638800"/>
          </a:xfrm>
        </p:grpSpPr>
        <p:graphicFrame>
          <p:nvGraphicFramePr>
            <p:cNvPr id="9" name="Diagram 8"/>
            <p:cNvGraphicFramePr/>
            <p:nvPr>
              <p:extLst>
                <p:ext uri="{D42A27DB-BD31-4B8C-83A1-F6EECF244321}">
                  <p14:modId xmlns:p14="http://schemas.microsoft.com/office/powerpoint/2010/main" val="2607924418"/>
                </p:ext>
              </p:extLst>
            </p:nvPr>
          </p:nvGraphicFramePr>
          <p:xfrm>
            <a:off x="1930400" y="1274134"/>
            <a:ext cx="7924800" cy="5638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0" name="Flowchart: Connector 9"/>
            <p:cNvSpPr/>
            <p:nvPr/>
          </p:nvSpPr>
          <p:spPr>
            <a:xfrm>
              <a:off x="5015755" y="3249904"/>
              <a:ext cx="1919992" cy="1680154"/>
            </a:xfrm>
            <a:prstGeom prst="flowChartConnector">
              <a:avLst/>
            </a:prstGeom>
            <a:solidFill>
              <a:srgbClr val="336699"/>
            </a:solidFill>
            <a:ln w="1270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Pattern Concepts</a:t>
              </a:r>
              <a:endParaRPr lang="en-US" sz="14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2888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8"/>
          <p:cNvSpPr>
            <a:spLocks/>
          </p:cNvSpPr>
          <p:nvPr/>
        </p:nvSpPr>
        <p:spPr bwMode="auto">
          <a:xfrm rot="12171672">
            <a:off x="5342242" y="3219512"/>
            <a:ext cx="1158440" cy="1294270"/>
          </a:xfrm>
          <a:custGeom>
            <a:avLst/>
            <a:gdLst>
              <a:gd name="connsiteX0" fmla="*/ 850 w 9970"/>
              <a:gd name="connsiteY0" fmla="*/ 3054 h 10000"/>
              <a:gd name="connsiteX1" fmla="*/ 1479 w 9970"/>
              <a:gd name="connsiteY1" fmla="*/ 9835 h 10000"/>
              <a:gd name="connsiteX2" fmla="*/ 5118 w 9970"/>
              <a:gd name="connsiteY2" fmla="*/ 10000 h 10000"/>
              <a:gd name="connsiteX3" fmla="*/ 9970 w 9970"/>
              <a:gd name="connsiteY3" fmla="*/ 5275 h 10000"/>
              <a:gd name="connsiteX4" fmla="*/ 0 w 9970"/>
              <a:gd name="connsiteY4" fmla="*/ 0 h 10000"/>
              <a:gd name="connsiteX5" fmla="*/ 850 w 9970"/>
              <a:gd name="connsiteY5" fmla="*/ 30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0" h="10000">
                <a:moveTo>
                  <a:pt x="850" y="3054"/>
                </a:moveTo>
                <a:cubicBezTo>
                  <a:pt x="1060" y="5314"/>
                  <a:pt x="1269" y="7575"/>
                  <a:pt x="1479" y="9835"/>
                </a:cubicBezTo>
                <a:lnTo>
                  <a:pt x="5118" y="10000"/>
                </a:lnTo>
                <a:lnTo>
                  <a:pt x="9970" y="5275"/>
                </a:lnTo>
                <a:lnTo>
                  <a:pt x="0" y="0"/>
                </a:lnTo>
                <a:lnTo>
                  <a:pt x="850" y="3054"/>
                </a:lnTo>
                <a:close/>
              </a:path>
            </a:pathLst>
          </a:custGeom>
          <a:solidFill>
            <a:srgbClr val="EAEAEA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" name="Freeform 8"/>
          <p:cNvSpPr>
            <a:spLocks/>
          </p:cNvSpPr>
          <p:nvPr/>
        </p:nvSpPr>
        <p:spPr bwMode="auto">
          <a:xfrm rot="8821812">
            <a:off x="6251290" y="3355516"/>
            <a:ext cx="747492" cy="1250545"/>
          </a:xfrm>
          <a:custGeom>
            <a:avLst/>
            <a:gdLst>
              <a:gd name="connsiteX0" fmla="*/ 722 w 9970"/>
              <a:gd name="connsiteY0" fmla="*/ 4399 h 10000"/>
              <a:gd name="connsiteX1" fmla="*/ 1479 w 9970"/>
              <a:gd name="connsiteY1" fmla="*/ 9835 h 10000"/>
              <a:gd name="connsiteX2" fmla="*/ 5118 w 9970"/>
              <a:gd name="connsiteY2" fmla="*/ 10000 h 10000"/>
              <a:gd name="connsiteX3" fmla="*/ 9970 w 9970"/>
              <a:gd name="connsiteY3" fmla="*/ 5275 h 10000"/>
              <a:gd name="connsiteX4" fmla="*/ 0 w 9970"/>
              <a:gd name="connsiteY4" fmla="*/ 0 h 10000"/>
              <a:gd name="connsiteX5" fmla="*/ 722 w 9970"/>
              <a:gd name="connsiteY5" fmla="*/ 439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0" h="10000">
                <a:moveTo>
                  <a:pt x="722" y="4399"/>
                </a:moveTo>
                <a:lnTo>
                  <a:pt x="1479" y="9835"/>
                </a:lnTo>
                <a:lnTo>
                  <a:pt x="5118" y="10000"/>
                </a:lnTo>
                <a:lnTo>
                  <a:pt x="9970" y="5275"/>
                </a:lnTo>
                <a:lnTo>
                  <a:pt x="0" y="0"/>
                </a:lnTo>
                <a:lnTo>
                  <a:pt x="722" y="4399"/>
                </a:lnTo>
                <a:close/>
              </a:path>
            </a:pathLst>
          </a:custGeom>
          <a:solidFill>
            <a:srgbClr val="EAEAEA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" name="Freeform 8"/>
          <p:cNvSpPr>
            <a:spLocks/>
          </p:cNvSpPr>
          <p:nvPr/>
        </p:nvSpPr>
        <p:spPr bwMode="auto">
          <a:xfrm rot="15110784">
            <a:off x="4993305" y="2995864"/>
            <a:ext cx="1088320" cy="1463807"/>
          </a:xfrm>
          <a:custGeom>
            <a:avLst/>
            <a:gdLst>
              <a:gd name="connsiteX0" fmla="*/ 671 w 9970"/>
              <a:gd name="connsiteY0" fmla="*/ 4219 h 10000"/>
              <a:gd name="connsiteX1" fmla="*/ 1479 w 9970"/>
              <a:gd name="connsiteY1" fmla="*/ 9835 h 10000"/>
              <a:gd name="connsiteX2" fmla="*/ 5118 w 9970"/>
              <a:gd name="connsiteY2" fmla="*/ 10000 h 10000"/>
              <a:gd name="connsiteX3" fmla="*/ 9970 w 9970"/>
              <a:gd name="connsiteY3" fmla="*/ 5275 h 10000"/>
              <a:gd name="connsiteX4" fmla="*/ 0 w 9970"/>
              <a:gd name="connsiteY4" fmla="*/ 0 h 10000"/>
              <a:gd name="connsiteX5" fmla="*/ 671 w 9970"/>
              <a:gd name="connsiteY5" fmla="*/ 421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0" h="10000">
                <a:moveTo>
                  <a:pt x="671" y="4219"/>
                </a:moveTo>
                <a:lnTo>
                  <a:pt x="1479" y="9835"/>
                </a:lnTo>
                <a:lnTo>
                  <a:pt x="5118" y="10000"/>
                </a:lnTo>
                <a:lnTo>
                  <a:pt x="9970" y="5275"/>
                </a:lnTo>
                <a:lnTo>
                  <a:pt x="0" y="0"/>
                </a:lnTo>
                <a:cubicBezTo>
                  <a:pt x="224" y="1406"/>
                  <a:pt x="447" y="2813"/>
                  <a:pt x="671" y="4219"/>
                </a:cubicBezTo>
                <a:close/>
              </a:path>
            </a:pathLst>
          </a:custGeom>
          <a:solidFill>
            <a:srgbClr val="EAEAEA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4760733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Motivate the importance of design experience &amp; leveraging recurring design structure in becoming a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master software developer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Introduce patterns as a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means of improving software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quality &amp; developer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productivity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Summarize common </a:t>
            </a:r>
            <a:br>
              <a:rPr lang="en-US" sz="2000" dirty="0" smtClean="0"/>
            </a:br>
            <a:r>
              <a:rPr lang="en-US" sz="2000" dirty="0" smtClean="0"/>
              <a:t>characteristics of patterns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827649" y="2323859"/>
            <a:ext cx="1297809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Observer pattern</a:t>
            </a:r>
            <a:endParaRPr lang="en-US" i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4602899" y="1032830"/>
            <a:ext cx="4299857" cy="2724498"/>
            <a:chOff x="4778827" y="1727264"/>
            <a:chExt cx="4299857" cy="2724498"/>
          </a:xfrm>
        </p:grpSpPr>
        <p:sp>
          <p:nvSpPr>
            <p:cNvPr id="43" name="AutoShape 6"/>
            <p:cNvSpPr>
              <a:spLocks noChangeAspect="1" noChangeArrowheads="1"/>
            </p:cNvSpPr>
            <p:nvPr/>
          </p:nvSpPr>
          <p:spPr bwMode="auto">
            <a:xfrm>
              <a:off x="8234420" y="2327995"/>
              <a:ext cx="199866" cy="22511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Line 7"/>
            <p:cNvSpPr>
              <a:spLocks noChangeAspect="1" noChangeShapeType="1"/>
            </p:cNvSpPr>
            <p:nvPr/>
          </p:nvSpPr>
          <p:spPr bwMode="auto">
            <a:xfrm>
              <a:off x="8334353" y="2553114"/>
              <a:ext cx="0" cy="2251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Line 8"/>
            <p:cNvSpPr>
              <a:spLocks noChangeAspect="1" noChangeShapeType="1"/>
            </p:cNvSpPr>
            <p:nvPr/>
          </p:nvSpPr>
          <p:spPr bwMode="auto">
            <a:xfrm>
              <a:off x="5844780" y="2057459"/>
              <a:ext cx="195659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6" name="Group 9"/>
            <p:cNvGrpSpPr>
              <a:grpSpLocks noChangeAspect="1"/>
            </p:cNvGrpSpPr>
            <p:nvPr/>
          </p:nvGrpSpPr>
          <p:grpSpPr bwMode="auto">
            <a:xfrm>
              <a:off x="7570315" y="3993467"/>
              <a:ext cx="1332441" cy="300158"/>
              <a:chOff x="2400" y="2937"/>
              <a:chExt cx="960" cy="192"/>
            </a:xfrm>
          </p:grpSpPr>
          <p:sp>
            <p:nvSpPr>
              <p:cNvPr id="69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2400" y="2937"/>
                <a:ext cx="96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s-&gt;getData()</a:t>
                </a:r>
              </a:p>
            </p:txBody>
          </p:sp>
          <p:sp>
            <p:nvSpPr>
              <p:cNvPr id="70" name="Freeform 11"/>
              <p:cNvSpPr>
                <a:spLocks noChangeAspect="1"/>
              </p:cNvSpPr>
              <p:nvPr/>
            </p:nvSpPr>
            <p:spPr bwMode="auto">
              <a:xfrm>
                <a:off x="3264" y="2937"/>
                <a:ext cx="96" cy="96"/>
              </a:xfrm>
              <a:custGeom>
                <a:avLst/>
                <a:gdLst>
                  <a:gd name="T0" fmla="*/ 0 w 96"/>
                  <a:gd name="T1" fmla="*/ 0 h 96"/>
                  <a:gd name="T2" fmla="*/ 96 w 96"/>
                  <a:gd name="T3" fmla="*/ 96 h 96"/>
                  <a:gd name="T4" fmla="*/ 96 w 96"/>
                  <a:gd name="T5" fmla="*/ 0 h 96"/>
                  <a:gd name="T6" fmla="*/ 0 w 96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0"/>
                    </a:moveTo>
                    <a:lnTo>
                      <a:pt x="96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480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7" name="Group 12"/>
            <p:cNvGrpSpPr>
              <a:grpSpLocks noChangeAspect="1"/>
            </p:cNvGrpSpPr>
            <p:nvPr/>
          </p:nvGrpSpPr>
          <p:grpSpPr bwMode="auto">
            <a:xfrm>
              <a:off x="7801377" y="1775401"/>
              <a:ext cx="1065953" cy="525277"/>
              <a:chOff x="2256" y="1257"/>
              <a:chExt cx="768" cy="336"/>
            </a:xfrm>
          </p:grpSpPr>
          <p:sp>
            <p:nvSpPr>
              <p:cNvPr id="67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2256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i="1" noProof="1">
                    <a:latin typeface="Arial" pitchFamily="34" charset="0"/>
                    <a:ea typeface="+mn-ea"/>
                    <a:cs typeface="Arial" pitchFamily="34" charset="0"/>
                  </a:rPr>
                  <a:t>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8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2256" y="1438"/>
                <a:ext cx="768" cy="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i="1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</p:txBody>
          </p:sp>
        </p:grpSp>
        <p:grpSp>
          <p:nvGrpSpPr>
            <p:cNvPr id="48" name="Group 15"/>
            <p:cNvGrpSpPr>
              <a:grpSpLocks noChangeAspect="1"/>
            </p:cNvGrpSpPr>
            <p:nvPr/>
          </p:nvGrpSpPr>
          <p:grpSpPr bwMode="auto">
            <a:xfrm>
              <a:off x="7528049" y="2765725"/>
              <a:ext cx="1550635" cy="675356"/>
              <a:chOff x="240" y="912"/>
              <a:chExt cx="768" cy="432"/>
            </a:xfrm>
          </p:grpSpPr>
          <p:sp>
            <p:nvSpPr>
              <p:cNvPr id="65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43" y="914"/>
                <a:ext cx="764" cy="1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ConcreteObserver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6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243" y="1092"/>
                <a:ext cx="764" cy="2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doSomething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49" name="Oval 18"/>
            <p:cNvSpPr>
              <a:spLocks noChangeAspect="1" noChangeArrowheads="1"/>
            </p:cNvSpPr>
            <p:nvPr/>
          </p:nvSpPr>
          <p:spPr bwMode="auto">
            <a:xfrm>
              <a:off x="8667464" y="3130532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Line 19"/>
            <p:cNvSpPr>
              <a:spLocks noChangeAspect="1" noChangeShapeType="1"/>
            </p:cNvSpPr>
            <p:nvPr/>
          </p:nvSpPr>
          <p:spPr bwMode="auto">
            <a:xfrm>
              <a:off x="8700774" y="3205571"/>
              <a:ext cx="0" cy="7865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20"/>
            <p:cNvSpPr>
              <a:spLocks noChangeAspect="1" noChangeArrowheads="1"/>
            </p:cNvSpPr>
            <p:nvPr/>
          </p:nvSpPr>
          <p:spPr bwMode="auto">
            <a:xfrm>
              <a:off x="6035063" y="2263362"/>
              <a:ext cx="1332441" cy="5252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state = X;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notify();</a:t>
              </a:r>
              <a:r>
                <a:rPr lang="en-US" sz="1400" noProof="1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52" name="Freeform 21"/>
            <p:cNvSpPr>
              <a:spLocks noChangeAspect="1"/>
            </p:cNvSpPr>
            <p:nvPr/>
          </p:nvSpPr>
          <p:spPr bwMode="auto">
            <a:xfrm>
              <a:off x="7234764" y="2256977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3" name="Group 22"/>
            <p:cNvGrpSpPr>
              <a:grpSpLocks noChangeAspect="1"/>
            </p:cNvGrpSpPr>
            <p:nvPr/>
          </p:nvGrpSpPr>
          <p:grpSpPr bwMode="auto">
            <a:xfrm>
              <a:off x="4778827" y="1727264"/>
              <a:ext cx="1065953" cy="1964131"/>
              <a:chOff x="912" y="1257"/>
              <a:chExt cx="768" cy="1061"/>
            </a:xfrm>
          </p:grpSpPr>
          <p:sp>
            <p:nvSpPr>
              <p:cNvPr id="62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912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Subject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3" name="Rectangle 62"/>
              <p:cNvSpPr>
                <a:spLocks noChangeAspect="1" noChangeArrowheads="1"/>
              </p:cNvSpPr>
              <p:nvPr/>
            </p:nvSpPr>
            <p:spPr bwMode="auto">
              <a:xfrm>
                <a:off x="912" y="1731"/>
                <a:ext cx="768" cy="5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cs typeface="Arial" pitchFamily="34" charset="0"/>
                  </a:rPr>
                  <a:t>setData</a:t>
                </a:r>
                <a:endParaRPr lang="en-US" sz="1200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getData</a:t>
                </a:r>
                <a:endParaRPr lang="en-US" sz="1200" i="1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notify </a:t>
                </a: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ea typeface="+mn-ea"/>
                    <a:cs typeface="Arial" pitchFamily="34" charset="0"/>
                  </a:rPr>
                  <a:t>attach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detach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4" name="Rectangle 63"/>
              <p:cNvSpPr>
                <a:spLocks noChangeAspect="1" noChangeArrowheads="1"/>
              </p:cNvSpPr>
              <p:nvPr/>
            </p:nvSpPr>
            <p:spPr bwMode="auto">
              <a:xfrm>
                <a:off x="912" y="1435"/>
                <a:ext cx="768" cy="2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state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observerList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54" name="Oval 26"/>
            <p:cNvSpPr>
              <a:spLocks noChangeAspect="1" noChangeArrowheads="1"/>
            </p:cNvSpPr>
            <p:nvPr/>
          </p:nvSpPr>
          <p:spPr bwMode="auto">
            <a:xfrm>
              <a:off x="5547360" y="2743897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Line 27"/>
            <p:cNvSpPr>
              <a:spLocks noChangeAspect="1" noChangeShapeType="1"/>
            </p:cNvSpPr>
            <p:nvPr/>
          </p:nvSpPr>
          <p:spPr bwMode="auto">
            <a:xfrm rot="5400000">
              <a:off x="5827693" y="2578447"/>
              <a:ext cx="0" cy="4147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Rectangle 28"/>
            <p:cNvSpPr>
              <a:spLocks noChangeAspect="1" noChangeArrowheads="1"/>
            </p:cNvSpPr>
            <p:nvPr/>
          </p:nvSpPr>
          <p:spPr bwMode="auto">
            <a:xfrm>
              <a:off x="5410581" y="3764558"/>
              <a:ext cx="1598929" cy="6872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for all observers</a:t>
              </a:r>
              <a:br>
                <a:rPr lang="en-US" sz="1200" noProof="1">
                  <a:latin typeface="Arial" pitchFamily="34" charset="0"/>
                  <a:cs typeface="Arial" pitchFamily="34" charset="0"/>
                </a:rPr>
              </a:br>
              <a:r>
                <a:rPr lang="en-US" sz="1200" noProof="1">
                  <a:latin typeface="Arial" pitchFamily="34" charset="0"/>
                  <a:cs typeface="Arial" pitchFamily="34" charset="0"/>
                </a:rPr>
                <a:t>in observerList do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   observer.update</a:t>
              </a:r>
              <a:r>
                <a:rPr lang="en-US" sz="1200" noProof="1" smtClean="0">
                  <a:latin typeface="Arial" pitchFamily="34" charset="0"/>
                  <a:cs typeface="Arial" pitchFamily="34" charset="0"/>
                </a:rPr>
                <a:t>()</a:t>
              </a:r>
              <a:endParaRPr lang="en-US" sz="12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Freeform 29"/>
            <p:cNvSpPr>
              <a:spLocks noChangeAspect="1"/>
            </p:cNvSpPr>
            <p:nvPr/>
          </p:nvSpPr>
          <p:spPr bwMode="auto">
            <a:xfrm>
              <a:off x="6876960" y="3757328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Oval 30"/>
            <p:cNvSpPr>
              <a:spLocks noChangeAspect="1" noChangeArrowheads="1"/>
            </p:cNvSpPr>
            <p:nvPr/>
          </p:nvSpPr>
          <p:spPr bwMode="auto">
            <a:xfrm>
              <a:off x="5381104" y="311750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Line 31"/>
            <p:cNvSpPr>
              <a:spLocks noChangeAspect="1" noChangeShapeType="1"/>
            </p:cNvSpPr>
            <p:nvPr/>
          </p:nvSpPr>
          <p:spPr bwMode="auto">
            <a:xfrm>
              <a:off x="5412166" y="3180633"/>
              <a:ext cx="0" cy="9770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Text Box 32"/>
            <p:cNvSpPr txBox="1">
              <a:spLocks noChangeAspect="1" noChangeArrowheads="1"/>
            </p:cNvSpPr>
            <p:nvPr/>
          </p:nvSpPr>
          <p:spPr bwMode="auto">
            <a:xfrm>
              <a:off x="7560719" y="2015644"/>
              <a:ext cx="243978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*</a:t>
              </a:r>
              <a:endParaRPr lang="en-US" sz="14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003577" y="3018293"/>
              <a:ext cx="1297809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 smtClean="0"/>
                <a:t>Observer pattern</a:t>
              </a:r>
              <a:endParaRPr lang="en-US" i="1" dirty="0"/>
            </a:p>
          </p:txBody>
        </p:sp>
      </p:grpSp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903" y="4058263"/>
            <a:ext cx="1191024" cy="15272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65" y="4432991"/>
            <a:ext cx="1168667" cy="14672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3" name="Picture 6" descr="http://reading.kingrat.biz/wp-content/uploads/2007/06/the-c-programming-langu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858" y="4700735"/>
            <a:ext cx="1199701" cy="15827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251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3719945" y="3574484"/>
            <a:ext cx="1761892" cy="59651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3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23" y="1065450"/>
            <a:ext cx="9076822" cy="4969590"/>
          </a:xfrm>
        </p:spPr>
        <p:txBody>
          <a:bodyPr/>
          <a:lstStyle/>
          <a:p>
            <a:pPr marL="231775" indent="-231775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dirty="0" smtClean="0"/>
              <a:t>Describes a </a:t>
            </a:r>
            <a:r>
              <a:rPr lang="en-US" sz="2000" b="1" dirty="0" smtClean="0"/>
              <a:t>solution</a:t>
            </a:r>
            <a:r>
              <a:rPr lang="en-US" sz="2000" dirty="0" smtClean="0"/>
              <a:t> </a:t>
            </a:r>
            <a:r>
              <a:rPr lang="en-US" sz="2000" dirty="0"/>
              <a:t>to </a:t>
            </a:r>
            <a:r>
              <a:rPr lang="en-US" sz="2000" dirty="0" smtClean="0"/>
              <a:t>a common </a:t>
            </a:r>
            <a:r>
              <a:rPr lang="en-US" sz="2000" b="1" dirty="0" smtClean="0"/>
              <a:t>problem</a:t>
            </a:r>
            <a:r>
              <a:rPr lang="en-US" sz="2000" dirty="0" smtClean="0"/>
              <a:t> </a:t>
            </a:r>
            <a:r>
              <a:rPr lang="en-US" sz="2000" dirty="0"/>
              <a:t>arising within a </a:t>
            </a:r>
            <a:r>
              <a:rPr lang="en-US" sz="2000" b="1" dirty="0"/>
              <a:t>context </a:t>
            </a:r>
            <a:endParaRPr lang="en-US" sz="2000" b="1" dirty="0" smtClean="0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to Mastery: </a:t>
            </a:r>
            <a:r>
              <a:rPr lang="en-US" sz="3200" i="1" dirty="0" smtClean="0"/>
              <a:t>Knowledge of Software Patterns</a:t>
            </a:r>
            <a:endParaRPr lang="en-US" sz="3200" dirty="0" smtClean="0"/>
          </a:p>
        </p:txBody>
      </p:sp>
      <p:sp>
        <p:nvSpPr>
          <p:cNvPr id="23" name="Rectangle 19"/>
          <p:cNvSpPr>
            <a:spLocks noChangeAspect="1" noChangeArrowheads="1"/>
          </p:cNvSpPr>
          <p:nvPr/>
        </p:nvSpPr>
        <p:spPr bwMode="auto">
          <a:xfrm>
            <a:off x="5285121" y="1680915"/>
            <a:ext cx="3722383" cy="3832293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sz="8000">
              <a:latin typeface="Century Gothic" pitchFamily="34" charset="0"/>
            </a:endParaRPr>
          </a:p>
        </p:txBody>
      </p:sp>
      <p:sp>
        <p:nvSpPr>
          <p:cNvPr id="24" name="Rectangle 20"/>
          <p:cNvSpPr>
            <a:spLocks noChangeAspect="1" noChangeArrowheads="1"/>
          </p:cNvSpPr>
          <p:nvPr/>
        </p:nvSpPr>
        <p:spPr bwMode="auto">
          <a:xfrm rot="5400000">
            <a:off x="4986835" y="3505049"/>
            <a:ext cx="3720992" cy="194144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25" name="Oval 21"/>
          <p:cNvSpPr>
            <a:spLocks noChangeAspect="1" noChangeArrowheads="1"/>
          </p:cNvSpPr>
          <p:nvPr/>
        </p:nvSpPr>
        <p:spPr bwMode="auto">
          <a:xfrm>
            <a:off x="6903058" y="2214653"/>
            <a:ext cx="1749882" cy="168975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26" name="Rectangle 22"/>
          <p:cNvSpPr>
            <a:spLocks noChangeAspect="1" noChangeArrowheads="1"/>
          </p:cNvSpPr>
          <p:nvPr/>
        </p:nvSpPr>
        <p:spPr bwMode="auto">
          <a:xfrm>
            <a:off x="6951258" y="3059528"/>
            <a:ext cx="709272" cy="75381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sp>
        <p:nvSpPr>
          <p:cNvPr id="28" name="Line 23"/>
          <p:cNvSpPr>
            <a:spLocks noChangeAspect="1" noChangeShapeType="1"/>
          </p:cNvSpPr>
          <p:nvPr/>
        </p:nvSpPr>
        <p:spPr bwMode="auto">
          <a:xfrm>
            <a:off x="6843448" y="1718858"/>
            <a:ext cx="0" cy="3834823"/>
          </a:xfrm>
          <a:prstGeom prst="line">
            <a:avLst/>
          </a:prstGeom>
          <a:noFill/>
          <a:ln w="12700">
            <a:solidFill>
              <a:schemeClr val="bg1"/>
            </a:solidFill>
            <a:prstDash val="sysDot"/>
            <a:round/>
            <a:headEnd/>
            <a:tailEnd/>
          </a:ln>
        </p:spPr>
        <p:txBody>
          <a:bodyPr rot="10800000" wrap="none" anchor="ctr"/>
          <a:lstStyle/>
          <a:p>
            <a:endParaRPr lang="en-US"/>
          </a:p>
        </p:txBody>
      </p:sp>
      <p:grpSp>
        <p:nvGrpSpPr>
          <p:cNvPr id="29" name="Group 24"/>
          <p:cNvGrpSpPr>
            <a:grpSpLocks/>
          </p:cNvGrpSpPr>
          <p:nvPr/>
        </p:nvGrpSpPr>
        <p:grpSpPr bwMode="auto">
          <a:xfrm>
            <a:off x="5355013" y="3800692"/>
            <a:ext cx="3750857" cy="194777"/>
            <a:chOff x="3609" y="1623"/>
            <a:chExt cx="1368" cy="77"/>
          </a:xfrm>
        </p:grpSpPr>
        <p:sp>
          <p:nvSpPr>
            <p:cNvPr id="31" name="Rectangle 25"/>
            <p:cNvSpPr>
              <a:spLocks noChangeAspect="1" noChangeArrowheads="1"/>
            </p:cNvSpPr>
            <p:nvPr/>
          </p:nvSpPr>
          <p:spPr bwMode="auto">
            <a:xfrm>
              <a:off x="3609" y="1623"/>
              <a:ext cx="1299" cy="77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sp>
          <p:nvSpPr>
            <p:cNvPr id="32" name="Line 26"/>
            <p:cNvSpPr>
              <a:spLocks noChangeAspect="1" noChangeShapeType="1"/>
            </p:cNvSpPr>
            <p:nvPr/>
          </p:nvSpPr>
          <p:spPr bwMode="auto">
            <a:xfrm flipV="1">
              <a:off x="3632" y="1666"/>
              <a:ext cx="1345" cy="0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prstDash val="sysDot"/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pic>
        <p:nvPicPr>
          <p:cNvPr id="30" name="Picture 2" descr="http://farm3.staticflickr.com/2570/4165107555_33715f0279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973" y="4195816"/>
            <a:ext cx="1551766" cy="11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7137618" y="2771769"/>
            <a:ext cx="142157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Civil engineering</a:t>
            </a:r>
            <a:endParaRPr lang="en-US" i="1" dirty="0"/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37" y="2233367"/>
            <a:ext cx="690104" cy="136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5" descr="http://farm6.staticflickr.com/5129/5356419464_9470411980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9" y="3778992"/>
            <a:ext cx="2045749" cy="125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46"/>
          <p:cNvSpPr/>
          <p:nvPr/>
        </p:nvSpPr>
        <p:spPr>
          <a:xfrm>
            <a:off x="948116" y="3188310"/>
            <a:ext cx="142157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Mobile devices</a:t>
            </a:r>
            <a:endParaRPr lang="en-US" i="1" dirty="0"/>
          </a:p>
        </p:txBody>
      </p:sp>
      <p:sp>
        <p:nvSpPr>
          <p:cNvPr id="48" name="Rectangle 47"/>
          <p:cNvSpPr/>
          <p:nvPr/>
        </p:nvSpPr>
        <p:spPr>
          <a:xfrm>
            <a:off x="7330109" y="5188825"/>
            <a:ext cx="142157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Automotive</a:t>
            </a:r>
            <a:endParaRPr lang="en-US" i="1" dirty="0"/>
          </a:p>
        </p:txBody>
      </p:sp>
      <p:grpSp>
        <p:nvGrpSpPr>
          <p:cNvPr id="2" name="Group 1"/>
          <p:cNvGrpSpPr/>
          <p:nvPr/>
        </p:nvGrpSpPr>
        <p:grpSpPr>
          <a:xfrm>
            <a:off x="2369691" y="1432194"/>
            <a:ext cx="2677115" cy="2169927"/>
            <a:chOff x="2369691" y="1432194"/>
            <a:chExt cx="2677115" cy="2169927"/>
          </a:xfrm>
        </p:grpSpPr>
        <p:pic>
          <p:nvPicPr>
            <p:cNvPr id="34" name="Picture 2" descr="http://farm8.staticflickr.com/7125/6941824942_63ebe99ba2_b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9691" y="1432194"/>
              <a:ext cx="2677115" cy="2169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ectangle 48"/>
            <p:cNvSpPr/>
            <p:nvPr/>
          </p:nvSpPr>
          <p:spPr bwMode="auto">
            <a:xfrm rot="4986622">
              <a:off x="4240010" y="1693199"/>
              <a:ext cx="386111" cy="69109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0" name="Rectangle 49"/>
          <p:cNvSpPr/>
          <p:nvPr/>
        </p:nvSpPr>
        <p:spPr bwMode="auto">
          <a:xfrm rot="4986622">
            <a:off x="5335814" y="2420036"/>
            <a:ext cx="386111" cy="6910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98" name="Picture 2" descr="http://farm4.staticflickr.com/3121/3240810984_6f3d96086b_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155" y="3606373"/>
            <a:ext cx="2251651" cy="253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404753" y="5630191"/>
            <a:ext cx="142157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Electronic Trading</a:t>
            </a:r>
            <a:endParaRPr lang="en-US" i="1" dirty="0"/>
          </a:p>
        </p:txBody>
      </p:sp>
      <p:sp>
        <p:nvSpPr>
          <p:cNvPr id="46" name="Rectangle 45"/>
          <p:cNvSpPr/>
          <p:nvPr/>
        </p:nvSpPr>
        <p:spPr>
          <a:xfrm>
            <a:off x="3625231" y="1688623"/>
            <a:ext cx="142157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Aerospace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52580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6169833" y="3018293"/>
            <a:ext cx="1297809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Observer pattern</a:t>
            </a:r>
            <a:endParaRPr lang="en-US" i="1" dirty="0"/>
          </a:p>
        </p:txBody>
      </p:sp>
      <p:sp>
        <p:nvSpPr>
          <p:cNvPr id="143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23" y="1065450"/>
            <a:ext cx="9076822" cy="4969590"/>
          </a:xfrm>
        </p:spPr>
        <p:txBody>
          <a:bodyPr/>
          <a:lstStyle/>
          <a:p>
            <a:pPr marL="231775" indent="-231775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dirty="0"/>
              <a:t>Describes a </a:t>
            </a:r>
            <a:r>
              <a:rPr lang="en-US" sz="2000" b="1" dirty="0"/>
              <a:t>solution</a:t>
            </a:r>
            <a:r>
              <a:rPr lang="en-US" sz="2000" dirty="0"/>
              <a:t> to a common </a:t>
            </a:r>
            <a:r>
              <a:rPr lang="en-US" sz="2000" b="1" dirty="0"/>
              <a:t>problem</a:t>
            </a:r>
            <a:r>
              <a:rPr lang="en-US" sz="2000" dirty="0"/>
              <a:t> arising within a </a:t>
            </a:r>
            <a:r>
              <a:rPr lang="en-US" sz="2000" b="1" dirty="0"/>
              <a:t>context </a:t>
            </a:r>
            <a:r>
              <a:rPr lang="en-US" sz="2000" dirty="0" smtClean="0"/>
              <a:t>by </a:t>
            </a:r>
          </a:p>
          <a:p>
            <a:pPr lvl="1" indent="-223838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Naming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recurring design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structure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to Mastery: </a:t>
            </a:r>
            <a:r>
              <a:rPr lang="en-US" sz="3200" i="1" dirty="0" smtClean="0"/>
              <a:t>Knowledge of Software Patterns</a:t>
            </a:r>
            <a:endParaRPr lang="en-US" sz="32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4318001" y="4135115"/>
            <a:ext cx="4662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algn="ctr">
              <a:defRPr/>
            </a:pPr>
            <a:r>
              <a:rPr lang="en-US" sz="2000" b="1" dirty="0" smtClean="0"/>
              <a:t>Intent</a:t>
            </a:r>
            <a:r>
              <a:rPr lang="en-US" sz="2000" dirty="0" smtClean="0"/>
              <a:t>: “Define </a:t>
            </a:r>
            <a:r>
              <a:rPr lang="en-US" sz="2000" dirty="0"/>
              <a:t>a one-to-many dependency between objects so that when one object changes state, all dependents are notified &amp; </a:t>
            </a:r>
            <a:r>
              <a:rPr lang="en-US" sz="2000" dirty="0" smtClean="0"/>
              <a:t>updated”</a:t>
            </a:r>
            <a:endParaRPr lang="en-US" sz="2000" dirty="0"/>
          </a:p>
        </p:txBody>
      </p:sp>
      <p:sp>
        <p:nvSpPr>
          <p:cNvPr id="24" name="Line 7"/>
          <p:cNvSpPr>
            <a:spLocks noChangeAspect="1" noChangeShapeType="1"/>
          </p:cNvSpPr>
          <p:nvPr/>
        </p:nvSpPr>
        <p:spPr bwMode="auto">
          <a:xfrm>
            <a:off x="8490218" y="2300678"/>
            <a:ext cx="0" cy="64381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00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Line 8"/>
          <p:cNvSpPr>
            <a:spLocks noChangeAspect="1" noChangeShapeType="1"/>
          </p:cNvSpPr>
          <p:nvPr/>
        </p:nvSpPr>
        <p:spPr bwMode="auto">
          <a:xfrm>
            <a:off x="6011036" y="2057459"/>
            <a:ext cx="195659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0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8" name="Group 12"/>
          <p:cNvGrpSpPr>
            <a:grpSpLocks noChangeAspect="1"/>
          </p:cNvGrpSpPr>
          <p:nvPr/>
        </p:nvGrpSpPr>
        <p:grpSpPr bwMode="auto">
          <a:xfrm>
            <a:off x="7967633" y="1775401"/>
            <a:ext cx="1065953" cy="525277"/>
            <a:chOff x="2256" y="1257"/>
            <a:chExt cx="768" cy="336"/>
          </a:xfrm>
        </p:grpSpPr>
        <p:sp>
          <p:nvSpPr>
            <p:cNvPr id="56" name="Rectangle 13"/>
            <p:cNvSpPr>
              <a:spLocks noChangeAspect="1" noChangeArrowheads="1"/>
            </p:cNvSpPr>
            <p:nvPr/>
          </p:nvSpPr>
          <p:spPr bwMode="auto">
            <a:xfrm>
              <a:off x="2256" y="1257"/>
              <a:ext cx="7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200" b="1" i="1" noProof="1">
                  <a:latin typeface="Arial" pitchFamily="34" charset="0"/>
                  <a:ea typeface="+mn-ea"/>
                  <a:cs typeface="Arial" pitchFamily="34" charset="0"/>
                </a:rPr>
                <a:t>Observer</a:t>
              </a:r>
              <a:endParaRPr lang="en-US" sz="12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Rectangle 14"/>
            <p:cNvSpPr>
              <a:spLocks noChangeAspect="1" noChangeArrowheads="1"/>
            </p:cNvSpPr>
            <p:nvPr/>
          </p:nvSpPr>
          <p:spPr bwMode="auto">
            <a:xfrm>
              <a:off x="2256" y="1438"/>
              <a:ext cx="768" cy="1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endParaRPr lang="en-US" sz="12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29" name="Group 15"/>
          <p:cNvGrpSpPr>
            <a:grpSpLocks noChangeAspect="1"/>
          </p:cNvGrpSpPr>
          <p:nvPr/>
        </p:nvGrpSpPr>
        <p:grpSpPr bwMode="auto">
          <a:xfrm>
            <a:off x="7486485" y="2952763"/>
            <a:ext cx="1550635" cy="675356"/>
            <a:chOff x="240" y="912"/>
            <a:chExt cx="768" cy="432"/>
          </a:xfrm>
        </p:grpSpPr>
        <p:sp>
          <p:nvSpPr>
            <p:cNvPr id="54" name="Rectangle 16"/>
            <p:cNvSpPr>
              <a:spLocks noChangeAspect="1" noChangeArrowheads="1"/>
            </p:cNvSpPr>
            <p:nvPr/>
          </p:nvSpPr>
          <p:spPr bwMode="auto">
            <a:xfrm>
              <a:off x="243" y="914"/>
              <a:ext cx="764" cy="1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200" b="1" noProof="1">
                  <a:latin typeface="Arial" pitchFamily="34" charset="0"/>
                  <a:ea typeface="+mn-ea"/>
                  <a:cs typeface="Arial" pitchFamily="34" charset="0"/>
                </a:rPr>
                <a:t>ConcreteObserver</a:t>
              </a:r>
              <a:endParaRPr lang="en-US" sz="12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Rectangle 17"/>
            <p:cNvSpPr>
              <a:spLocks noChangeAspect="1" noChangeArrowheads="1"/>
            </p:cNvSpPr>
            <p:nvPr/>
          </p:nvSpPr>
          <p:spPr bwMode="auto">
            <a:xfrm>
              <a:off x="243" y="1092"/>
              <a:ext cx="764" cy="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endParaRPr lang="en-US" sz="12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33" name="Group 22"/>
          <p:cNvGrpSpPr>
            <a:grpSpLocks noChangeAspect="1"/>
          </p:cNvGrpSpPr>
          <p:nvPr/>
        </p:nvGrpSpPr>
        <p:grpSpPr bwMode="auto">
          <a:xfrm>
            <a:off x="5013088" y="1727264"/>
            <a:ext cx="1065953" cy="1967833"/>
            <a:chOff x="961" y="1257"/>
            <a:chExt cx="768" cy="1063"/>
          </a:xfrm>
        </p:grpSpPr>
        <p:sp>
          <p:nvSpPr>
            <p:cNvPr id="51" name="Rectangle 50"/>
            <p:cNvSpPr>
              <a:spLocks noChangeAspect="1" noChangeArrowheads="1"/>
            </p:cNvSpPr>
            <p:nvPr/>
          </p:nvSpPr>
          <p:spPr bwMode="auto">
            <a:xfrm>
              <a:off x="961" y="1257"/>
              <a:ext cx="7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200" b="1" noProof="1">
                  <a:latin typeface="Arial" pitchFamily="34" charset="0"/>
                  <a:ea typeface="+mn-ea"/>
                  <a:cs typeface="Arial" pitchFamily="34" charset="0"/>
                </a:rPr>
                <a:t>Subject</a:t>
              </a:r>
              <a:endParaRPr lang="en-US" sz="12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Rectangle 51"/>
            <p:cNvSpPr>
              <a:spLocks noChangeAspect="1" noChangeArrowheads="1"/>
            </p:cNvSpPr>
            <p:nvPr/>
          </p:nvSpPr>
          <p:spPr bwMode="auto">
            <a:xfrm>
              <a:off x="961" y="1731"/>
              <a:ext cx="768" cy="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endParaRPr lang="en-US" sz="1200" noProof="1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endParaRPr lang="en-US" sz="12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Rectangle 52"/>
            <p:cNvSpPr>
              <a:spLocks noChangeAspect="1" noChangeArrowheads="1"/>
            </p:cNvSpPr>
            <p:nvPr/>
          </p:nvSpPr>
          <p:spPr bwMode="auto">
            <a:xfrm>
              <a:off x="961" y="1435"/>
              <a:ext cx="768" cy="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endParaRPr lang="en-US" sz="12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65217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23" y="1065450"/>
            <a:ext cx="9076822" cy="4969590"/>
          </a:xfrm>
        </p:spPr>
        <p:txBody>
          <a:bodyPr/>
          <a:lstStyle/>
          <a:p>
            <a:pPr marL="231775" indent="-231775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dirty="0"/>
              <a:t>Describes a </a:t>
            </a:r>
            <a:r>
              <a:rPr lang="en-US" sz="2000" b="1" dirty="0"/>
              <a:t>solution</a:t>
            </a:r>
            <a:r>
              <a:rPr lang="en-US" sz="2000" dirty="0"/>
              <a:t> to a common </a:t>
            </a:r>
            <a:r>
              <a:rPr lang="en-US" sz="2000" b="1" dirty="0"/>
              <a:t>problem</a:t>
            </a:r>
            <a:r>
              <a:rPr lang="en-US" sz="2000" dirty="0"/>
              <a:t> arising within a </a:t>
            </a:r>
            <a:r>
              <a:rPr lang="en-US" sz="2000" b="1" dirty="0"/>
              <a:t>context </a:t>
            </a:r>
            <a:r>
              <a:rPr lang="en-US" sz="2000" dirty="0"/>
              <a:t>by </a:t>
            </a:r>
          </a:p>
          <a:p>
            <a:pPr lvl="1" indent="-223838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Naming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recurring design structure</a:t>
            </a:r>
          </a:p>
          <a:p>
            <a:pPr lvl="1" indent="-231775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Specifying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design structure</a:t>
            </a:r>
            <a:r>
              <a:rPr lang="en-US" sz="2000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explicitly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by identifying key class/object</a:t>
            </a: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Roles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relationships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Dependencies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Interactions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Conventions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to Mastery: </a:t>
            </a:r>
            <a:r>
              <a:rPr lang="en-US" sz="3200" i="1" dirty="0" smtClean="0"/>
              <a:t>Knowledge of Software Patterns</a:t>
            </a:r>
            <a:endParaRPr lang="en-US" sz="3200" dirty="0" smtClean="0"/>
          </a:p>
        </p:txBody>
      </p:sp>
      <p:sp>
        <p:nvSpPr>
          <p:cNvPr id="17" name="Rectangle 28"/>
          <p:cNvSpPr>
            <a:spLocks noChangeArrowheads="1"/>
          </p:cNvSpPr>
          <p:nvPr/>
        </p:nvSpPr>
        <p:spPr bwMode="auto">
          <a:xfrm>
            <a:off x="10160" y="6388674"/>
            <a:ext cx="9133840" cy="468791"/>
          </a:xfrm>
          <a:prstGeom prst="rect">
            <a:avLst/>
          </a:prstGeom>
          <a:solidFill>
            <a:srgbClr val="FFFF99"/>
          </a:solidFill>
          <a:ln w="9525" algn="ctr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pPr algn="ctr">
              <a:lnSpc>
                <a:spcPct val="100000"/>
              </a:lnSpc>
              <a:buSzTx/>
              <a:buFontTx/>
              <a:buNone/>
            </a:pPr>
            <a:r>
              <a:rPr lang="en-US" sz="2000" dirty="0" smtClean="0"/>
              <a:t>*Interpret “class” &amp; “object” loosely: patterns are for more than OO languages</a:t>
            </a:r>
            <a:r>
              <a:rPr lang="en-US" sz="2000" dirty="0"/>
              <a:t>!</a:t>
            </a:r>
          </a:p>
        </p:txBody>
      </p:sp>
      <p:sp>
        <p:nvSpPr>
          <p:cNvPr id="7" name="AutoShape 4" descr="ftp://ftp.ca.xemacs.org/pub/sun-info/sunpress/books/Julienne/Julienne_medium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ftp://ftp.ca.xemacs.org/pub/sun-info/sunpress/books/Julienne/Julienne_medium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876016" y="2343776"/>
            <a:ext cx="31130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13088" y="1727264"/>
            <a:ext cx="4024032" cy="2732617"/>
            <a:chOff x="5013088" y="1727264"/>
            <a:chExt cx="4024032" cy="2732617"/>
          </a:xfrm>
        </p:grpSpPr>
        <p:sp>
          <p:nvSpPr>
            <p:cNvPr id="38" name="AutoShape 6"/>
            <p:cNvSpPr>
              <a:spLocks noChangeAspect="1" noChangeArrowheads="1"/>
            </p:cNvSpPr>
            <p:nvPr/>
          </p:nvSpPr>
          <p:spPr bwMode="auto">
            <a:xfrm>
              <a:off x="8400676" y="2327995"/>
              <a:ext cx="199866" cy="22511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Line 7"/>
            <p:cNvSpPr>
              <a:spLocks noChangeAspect="1" noChangeShapeType="1"/>
            </p:cNvSpPr>
            <p:nvPr/>
          </p:nvSpPr>
          <p:spPr bwMode="auto">
            <a:xfrm>
              <a:off x="8490218" y="2553114"/>
              <a:ext cx="0" cy="391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Line 8"/>
            <p:cNvSpPr>
              <a:spLocks noChangeAspect="1" noChangeShapeType="1"/>
            </p:cNvSpPr>
            <p:nvPr/>
          </p:nvSpPr>
          <p:spPr bwMode="auto">
            <a:xfrm>
              <a:off x="6011036" y="2057459"/>
              <a:ext cx="195659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1" name="Group 9"/>
            <p:cNvGrpSpPr>
              <a:grpSpLocks noChangeAspect="1"/>
            </p:cNvGrpSpPr>
            <p:nvPr/>
          </p:nvGrpSpPr>
          <p:grpSpPr bwMode="auto">
            <a:xfrm>
              <a:off x="7580706" y="4159723"/>
              <a:ext cx="1332441" cy="300158"/>
              <a:chOff x="2400" y="2937"/>
              <a:chExt cx="960" cy="192"/>
            </a:xfrm>
          </p:grpSpPr>
          <p:sp>
            <p:nvSpPr>
              <p:cNvPr id="63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2400" y="2937"/>
                <a:ext cx="96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s-&gt;getData()</a:t>
                </a:r>
              </a:p>
            </p:txBody>
          </p:sp>
          <p:sp>
            <p:nvSpPr>
              <p:cNvPr id="64" name="Freeform 11"/>
              <p:cNvSpPr>
                <a:spLocks noChangeAspect="1"/>
              </p:cNvSpPr>
              <p:nvPr/>
            </p:nvSpPr>
            <p:spPr bwMode="auto">
              <a:xfrm>
                <a:off x="3264" y="2937"/>
                <a:ext cx="96" cy="96"/>
              </a:xfrm>
              <a:custGeom>
                <a:avLst/>
                <a:gdLst>
                  <a:gd name="T0" fmla="*/ 0 w 96"/>
                  <a:gd name="T1" fmla="*/ 0 h 96"/>
                  <a:gd name="T2" fmla="*/ 96 w 96"/>
                  <a:gd name="T3" fmla="*/ 96 h 96"/>
                  <a:gd name="T4" fmla="*/ 96 w 96"/>
                  <a:gd name="T5" fmla="*/ 0 h 96"/>
                  <a:gd name="T6" fmla="*/ 0 w 96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0"/>
                    </a:moveTo>
                    <a:lnTo>
                      <a:pt x="96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480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2" name="Group 12"/>
            <p:cNvGrpSpPr>
              <a:grpSpLocks noChangeAspect="1"/>
            </p:cNvGrpSpPr>
            <p:nvPr/>
          </p:nvGrpSpPr>
          <p:grpSpPr bwMode="auto">
            <a:xfrm>
              <a:off x="7967633" y="1775401"/>
              <a:ext cx="1065953" cy="525277"/>
              <a:chOff x="2256" y="1257"/>
              <a:chExt cx="768" cy="336"/>
            </a:xfrm>
          </p:grpSpPr>
          <p:sp>
            <p:nvSpPr>
              <p:cNvPr id="61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2256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i="1" noProof="1">
                    <a:latin typeface="Arial" pitchFamily="34" charset="0"/>
                    <a:ea typeface="+mn-ea"/>
                    <a:cs typeface="Arial" pitchFamily="34" charset="0"/>
                  </a:rPr>
                  <a:t>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2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2256" y="1438"/>
                <a:ext cx="768" cy="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i="1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</p:txBody>
          </p:sp>
        </p:grpSp>
        <p:grpSp>
          <p:nvGrpSpPr>
            <p:cNvPr id="43" name="Group 15"/>
            <p:cNvGrpSpPr>
              <a:grpSpLocks noChangeAspect="1"/>
            </p:cNvGrpSpPr>
            <p:nvPr/>
          </p:nvGrpSpPr>
          <p:grpSpPr bwMode="auto">
            <a:xfrm>
              <a:off x="7486485" y="2952763"/>
              <a:ext cx="1550635" cy="675356"/>
              <a:chOff x="240" y="912"/>
              <a:chExt cx="768" cy="432"/>
            </a:xfrm>
          </p:grpSpPr>
          <p:sp>
            <p:nvSpPr>
              <p:cNvPr id="59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43" y="914"/>
                <a:ext cx="764" cy="1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ConcreteObserver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0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243" y="1092"/>
                <a:ext cx="764" cy="2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doSomething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45" name="Line 19"/>
            <p:cNvSpPr>
              <a:spLocks noChangeAspect="1" noChangeShapeType="1"/>
            </p:cNvSpPr>
            <p:nvPr/>
          </p:nvSpPr>
          <p:spPr bwMode="auto">
            <a:xfrm>
              <a:off x="8669601" y="3371827"/>
              <a:ext cx="0" cy="7865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20"/>
            <p:cNvSpPr>
              <a:spLocks noChangeAspect="1" noChangeArrowheads="1"/>
            </p:cNvSpPr>
            <p:nvPr/>
          </p:nvSpPr>
          <p:spPr bwMode="auto">
            <a:xfrm>
              <a:off x="6201319" y="2263362"/>
              <a:ext cx="1332441" cy="5252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state = X;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notify();</a:t>
              </a:r>
              <a:r>
                <a:rPr lang="en-US" sz="1400" noProof="1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47" name="Freeform 21"/>
            <p:cNvSpPr>
              <a:spLocks noChangeAspect="1"/>
            </p:cNvSpPr>
            <p:nvPr/>
          </p:nvSpPr>
          <p:spPr bwMode="auto">
            <a:xfrm>
              <a:off x="7401020" y="2256977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8" name="Group 22"/>
            <p:cNvGrpSpPr>
              <a:grpSpLocks noChangeAspect="1"/>
            </p:cNvGrpSpPr>
            <p:nvPr/>
          </p:nvGrpSpPr>
          <p:grpSpPr bwMode="auto">
            <a:xfrm>
              <a:off x="5013088" y="1727264"/>
              <a:ext cx="1065953" cy="1967833"/>
              <a:chOff x="961" y="1257"/>
              <a:chExt cx="768" cy="1063"/>
            </a:xfrm>
          </p:grpSpPr>
          <p:sp>
            <p:nvSpPr>
              <p:cNvPr id="56" name="Rectangle 55"/>
              <p:cNvSpPr>
                <a:spLocks noChangeAspect="1" noChangeArrowheads="1"/>
              </p:cNvSpPr>
              <p:nvPr/>
            </p:nvSpPr>
            <p:spPr bwMode="auto">
              <a:xfrm>
                <a:off x="961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Subject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7" name="Rectangle 56"/>
              <p:cNvSpPr>
                <a:spLocks noChangeAspect="1" noChangeArrowheads="1"/>
              </p:cNvSpPr>
              <p:nvPr/>
            </p:nvSpPr>
            <p:spPr bwMode="auto">
              <a:xfrm>
                <a:off x="961" y="1731"/>
                <a:ext cx="768" cy="5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cs typeface="Arial" pitchFamily="34" charset="0"/>
                  </a:rPr>
                  <a:t>setData</a:t>
                </a:r>
                <a:endParaRPr lang="en-US" sz="1200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getData</a:t>
                </a:r>
                <a:endParaRPr lang="en-US" sz="1200" i="1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notify </a:t>
                </a: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ea typeface="+mn-ea"/>
                    <a:cs typeface="Arial" pitchFamily="34" charset="0"/>
                  </a:rPr>
                  <a:t>attach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detach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8" name="Rectangle 57"/>
              <p:cNvSpPr>
                <a:spLocks noChangeAspect="1" noChangeArrowheads="1"/>
              </p:cNvSpPr>
              <p:nvPr/>
            </p:nvSpPr>
            <p:spPr bwMode="auto">
              <a:xfrm>
                <a:off x="961" y="1435"/>
                <a:ext cx="768" cy="2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state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observerList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49" name="Oval 26"/>
            <p:cNvSpPr>
              <a:spLocks noChangeAspect="1" noChangeArrowheads="1"/>
            </p:cNvSpPr>
            <p:nvPr/>
          </p:nvSpPr>
          <p:spPr bwMode="auto">
            <a:xfrm>
              <a:off x="5713616" y="2743897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Line 27"/>
            <p:cNvSpPr>
              <a:spLocks noChangeAspect="1" noChangeShapeType="1"/>
            </p:cNvSpPr>
            <p:nvPr/>
          </p:nvSpPr>
          <p:spPr bwMode="auto">
            <a:xfrm rot="5400000">
              <a:off x="5993949" y="2578447"/>
              <a:ext cx="0" cy="4147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28"/>
            <p:cNvSpPr>
              <a:spLocks noChangeAspect="1" noChangeArrowheads="1"/>
            </p:cNvSpPr>
            <p:nvPr/>
          </p:nvSpPr>
          <p:spPr bwMode="auto">
            <a:xfrm>
              <a:off x="5628792" y="3764558"/>
              <a:ext cx="1598929" cy="6872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for all observers</a:t>
              </a:r>
              <a:br>
                <a:rPr lang="en-US" sz="1200" noProof="1">
                  <a:latin typeface="Arial" pitchFamily="34" charset="0"/>
                  <a:cs typeface="Arial" pitchFamily="34" charset="0"/>
                </a:rPr>
              </a:br>
              <a:r>
                <a:rPr lang="en-US" sz="1200" noProof="1">
                  <a:latin typeface="Arial" pitchFamily="34" charset="0"/>
                  <a:cs typeface="Arial" pitchFamily="34" charset="0"/>
                </a:rPr>
                <a:t>in observerList do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   </a:t>
              </a:r>
              <a:r>
                <a:rPr lang="en-US" sz="1200" noProof="1" smtClean="0">
                  <a:latin typeface="Arial" pitchFamily="34" charset="0"/>
                  <a:cs typeface="Arial" pitchFamily="34" charset="0"/>
                </a:rPr>
                <a:t>observer.update()</a:t>
              </a:r>
              <a:endParaRPr lang="en-US" sz="12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Freeform 29"/>
            <p:cNvSpPr>
              <a:spLocks noChangeAspect="1"/>
            </p:cNvSpPr>
            <p:nvPr/>
          </p:nvSpPr>
          <p:spPr bwMode="auto">
            <a:xfrm>
              <a:off x="7095171" y="3757328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30"/>
            <p:cNvSpPr>
              <a:spLocks noChangeAspect="1" noChangeArrowheads="1"/>
            </p:cNvSpPr>
            <p:nvPr/>
          </p:nvSpPr>
          <p:spPr bwMode="auto">
            <a:xfrm>
              <a:off x="5599315" y="311750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Line 31"/>
            <p:cNvSpPr>
              <a:spLocks noChangeAspect="1" noChangeShapeType="1"/>
            </p:cNvSpPr>
            <p:nvPr/>
          </p:nvSpPr>
          <p:spPr bwMode="auto">
            <a:xfrm>
              <a:off x="5630377" y="3180633"/>
              <a:ext cx="0" cy="9770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Text Box 32"/>
            <p:cNvSpPr txBox="1">
              <a:spLocks noChangeAspect="1" noChangeArrowheads="1"/>
            </p:cNvSpPr>
            <p:nvPr/>
          </p:nvSpPr>
          <p:spPr bwMode="auto">
            <a:xfrm>
              <a:off x="7697101" y="2044828"/>
              <a:ext cx="2648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noProof="1">
                  <a:latin typeface="Arial" pitchFamily="34" charset="0"/>
                  <a:cs typeface="Arial" pitchFamily="34" charset="0"/>
                </a:rPr>
                <a:t>*</a:t>
              </a:r>
              <a:endParaRPr lang="en-US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169833" y="3018293"/>
              <a:ext cx="1297809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 smtClean="0"/>
                <a:t>Observer pattern</a:t>
              </a:r>
              <a:endParaRPr lang="en-US" i="1" dirty="0"/>
            </a:p>
          </p:txBody>
        </p:sp>
        <p:sp>
          <p:nvSpPr>
            <p:cNvPr id="44" name="Oval 18"/>
            <p:cNvSpPr>
              <a:spLocks noChangeAspect="1" noChangeArrowheads="1"/>
            </p:cNvSpPr>
            <p:nvPr/>
          </p:nvSpPr>
          <p:spPr bwMode="auto">
            <a:xfrm>
              <a:off x="8625900" y="331757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298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8826" y="5006006"/>
            <a:ext cx="1342313" cy="12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 descr="http://farm6.staticflickr.com/5129/5356419464_9470411980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903" y="5189931"/>
            <a:ext cx="1861519" cy="113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23" y="1065450"/>
            <a:ext cx="9076822" cy="4969590"/>
          </a:xfrm>
        </p:spPr>
        <p:txBody>
          <a:bodyPr/>
          <a:lstStyle/>
          <a:p>
            <a:pPr marL="231775" indent="-231775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dirty="0"/>
              <a:t>Describes a </a:t>
            </a:r>
            <a:r>
              <a:rPr lang="en-US" sz="2000" b="1" dirty="0"/>
              <a:t>solution</a:t>
            </a:r>
            <a:r>
              <a:rPr lang="en-US" sz="2000" dirty="0"/>
              <a:t> to a common </a:t>
            </a:r>
            <a:r>
              <a:rPr lang="en-US" sz="2000" b="1" dirty="0"/>
              <a:t>problem</a:t>
            </a:r>
            <a:r>
              <a:rPr lang="en-US" sz="2000" dirty="0"/>
              <a:t> arising within a </a:t>
            </a:r>
            <a:r>
              <a:rPr lang="en-US" sz="2000" b="1" dirty="0"/>
              <a:t>context </a:t>
            </a:r>
            <a:r>
              <a:rPr lang="en-US" sz="2000" dirty="0"/>
              <a:t>by </a:t>
            </a:r>
          </a:p>
          <a:p>
            <a:pPr lvl="1" indent="-223838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Naming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recurring design structure</a:t>
            </a:r>
          </a:p>
          <a:p>
            <a:pPr lvl="1" indent="-231775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Specifying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design structure explicitly</a:t>
            </a:r>
            <a:b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by identifying key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class/object</a:t>
            </a:r>
            <a:endParaRPr lang="en-US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Roles &amp; 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relationships</a:t>
            </a:r>
            <a:endParaRPr lang="en-US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Dependencies </a:t>
            </a:r>
            <a:endParaRPr lang="en-US" kern="1200" dirty="0" smtClean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Interactions</a:t>
            </a:r>
            <a:endParaRPr lang="en-US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Conventions</a:t>
            </a:r>
          </a:p>
          <a:p>
            <a:pPr marL="4603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Abstracting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from concrete design </a:t>
            </a:r>
            <a:b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elements, e.g.,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problem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domain,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form factor, vendor, etc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</a:t>
            </a: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9" name="Freeform 8"/>
          <p:cNvSpPr>
            <a:spLocks/>
          </p:cNvSpPr>
          <p:nvPr/>
        </p:nvSpPr>
        <p:spPr bwMode="auto">
          <a:xfrm rot="12171672">
            <a:off x="5591224" y="3856550"/>
            <a:ext cx="1158440" cy="1294270"/>
          </a:xfrm>
          <a:custGeom>
            <a:avLst/>
            <a:gdLst>
              <a:gd name="connsiteX0" fmla="*/ 850 w 9970"/>
              <a:gd name="connsiteY0" fmla="*/ 3054 h 10000"/>
              <a:gd name="connsiteX1" fmla="*/ 1479 w 9970"/>
              <a:gd name="connsiteY1" fmla="*/ 9835 h 10000"/>
              <a:gd name="connsiteX2" fmla="*/ 5118 w 9970"/>
              <a:gd name="connsiteY2" fmla="*/ 10000 h 10000"/>
              <a:gd name="connsiteX3" fmla="*/ 9970 w 9970"/>
              <a:gd name="connsiteY3" fmla="*/ 5275 h 10000"/>
              <a:gd name="connsiteX4" fmla="*/ 0 w 9970"/>
              <a:gd name="connsiteY4" fmla="*/ 0 h 10000"/>
              <a:gd name="connsiteX5" fmla="*/ 850 w 9970"/>
              <a:gd name="connsiteY5" fmla="*/ 30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0" h="10000">
                <a:moveTo>
                  <a:pt x="850" y="3054"/>
                </a:moveTo>
                <a:cubicBezTo>
                  <a:pt x="1060" y="5314"/>
                  <a:pt x="1269" y="7575"/>
                  <a:pt x="1479" y="9835"/>
                </a:cubicBezTo>
                <a:lnTo>
                  <a:pt x="5118" y="10000"/>
                </a:lnTo>
                <a:lnTo>
                  <a:pt x="9970" y="5275"/>
                </a:lnTo>
                <a:lnTo>
                  <a:pt x="0" y="0"/>
                </a:lnTo>
                <a:lnTo>
                  <a:pt x="850" y="3054"/>
                </a:lnTo>
                <a:close/>
              </a:path>
            </a:pathLst>
          </a:custGeom>
          <a:solidFill>
            <a:srgbClr val="EAEAEA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8" name="Freeform 8"/>
          <p:cNvSpPr>
            <a:spLocks/>
          </p:cNvSpPr>
          <p:nvPr/>
        </p:nvSpPr>
        <p:spPr bwMode="auto">
          <a:xfrm rot="9503138">
            <a:off x="6555168" y="3975383"/>
            <a:ext cx="747492" cy="1250545"/>
          </a:xfrm>
          <a:custGeom>
            <a:avLst/>
            <a:gdLst>
              <a:gd name="connsiteX0" fmla="*/ 722 w 9970"/>
              <a:gd name="connsiteY0" fmla="*/ 4399 h 10000"/>
              <a:gd name="connsiteX1" fmla="*/ 1479 w 9970"/>
              <a:gd name="connsiteY1" fmla="*/ 9835 h 10000"/>
              <a:gd name="connsiteX2" fmla="*/ 5118 w 9970"/>
              <a:gd name="connsiteY2" fmla="*/ 10000 h 10000"/>
              <a:gd name="connsiteX3" fmla="*/ 9970 w 9970"/>
              <a:gd name="connsiteY3" fmla="*/ 5275 h 10000"/>
              <a:gd name="connsiteX4" fmla="*/ 0 w 9970"/>
              <a:gd name="connsiteY4" fmla="*/ 0 h 10000"/>
              <a:gd name="connsiteX5" fmla="*/ 722 w 9970"/>
              <a:gd name="connsiteY5" fmla="*/ 439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0" h="10000">
                <a:moveTo>
                  <a:pt x="722" y="4399"/>
                </a:moveTo>
                <a:lnTo>
                  <a:pt x="1479" y="9835"/>
                </a:lnTo>
                <a:lnTo>
                  <a:pt x="5118" y="10000"/>
                </a:lnTo>
                <a:lnTo>
                  <a:pt x="9970" y="5275"/>
                </a:lnTo>
                <a:lnTo>
                  <a:pt x="0" y="0"/>
                </a:lnTo>
                <a:lnTo>
                  <a:pt x="722" y="4399"/>
                </a:lnTo>
                <a:close/>
              </a:path>
            </a:pathLst>
          </a:custGeom>
          <a:solidFill>
            <a:srgbClr val="EAEAEA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7" name="Freeform 8"/>
          <p:cNvSpPr>
            <a:spLocks/>
          </p:cNvSpPr>
          <p:nvPr/>
        </p:nvSpPr>
        <p:spPr bwMode="auto">
          <a:xfrm rot="15110784">
            <a:off x="5242287" y="3570556"/>
            <a:ext cx="1088320" cy="1463807"/>
          </a:xfrm>
          <a:custGeom>
            <a:avLst/>
            <a:gdLst>
              <a:gd name="connsiteX0" fmla="*/ 671 w 9970"/>
              <a:gd name="connsiteY0" fmla="*/ 4219 h 10000"/>
              <a:gd name="connsiteX1" fmla="*/ 1479 w 9970"/>
              <a:gd name="connsiteY1" fmla="*/ 9835 h 10000"/>
              <a:gd name="connsiteX2" fmla="*/ 5118 w 9970"/>
              <a:gd name="connsiteY2" fmla="*/ 10000 h 10000"/>
              <a:gd name="connsiteX3" fmla="*/ 9970 w 9970"/>
              <a:gd name="connsiteY3" fmla="*/ 5275 h 10000"/>
              <a:gd name="connsiteX4" fmla="*/ 0 w 9970"/>
              <a:gd name="connsiteY4" fmla="*/ 0 h 10000"/>
              <a:gd name="connsiteX5" fmla="*/ 671 w 9970"/>
              <a:gd name="connsiteY5" fmla="*/ 421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70" h="10000">
                <a:moveTo>
                  <a:pt x="671" y="4219"/>
                </a:moveTo>
                <a:lnTo>
                  <a:pt x="1479" y="9835"/>
                </a:lnTo>
                <a:lnTo>
                  <a:pt x="5118" y="10000"/>
                </a:lnTo>
                <a:lnTo>
                  <a:pt x="9970" y="5275"/>
                </a:lnTo>
                <a:lnTo>
                  <a:pt x="0" y="0"/>
                </a:lnTo>
                <a:cubicBezTo>
                  <a:pt x="224" y="1406"/>
                  <a:pt x="447" y="2813"/>
                  <a:pt x="671" y="4219"/>
                </a:cubicBezTo>
                <a:close/>
              </a:path>
            </a:pathLst>
          </a:custGeom>
          <a:solidFill>
            <a:srgbClr val="EAEAEA"/>
          </a:solidFill>
          <a:ln w="12700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to Mastery: </a:t>
            </a:r>
            <a:r>
              <a:rPr lang="en-US" sz="3200" i="1" dirty="0" smtClean="0"/>
              <a:t>Knowledge of Software Patterns</a:t>
            </a:r>
            <a:endParaRPr lang="en-US" sz="3200" dirty="0" smtClean="0"/>
          </a:p>
        </p:txBody>
      </p:sp>
      <p:sp>
        <p:nvSpPr>
          <p:cNvPr id="7" name="AutoShape 4" descr="ftp://ftp.ca.xemacs.org/pub/sun-info/sunpress/books/Julienne/Julienne_medium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ftp://ftp.ca.xemacs.org/pub/sun-info/sunpress/books/Julienne/Julienne_medium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013088" y="1727264"/>
            <a:ext cx="4024032" cy="2732617"/>
            <a:chOff x="5013088" y="1727264"/>
            <a:chExt cx="4024032" cy="2732617"/>
          </a:xfrm>
        </p:grpSpPr>
        <p:sp>
          <p:nvSpPr>
            <p:cNvPr id="43" name="AutoShape 6"/>
            <p:cNvSpPr>
              <a:spLocks noChangeAspect="1" noChangeArrowheads="1"/>
            </p:cNvSpPr>
            <p:nvPr/>
          </p:nvSpPr>
          <p:spPr bwMode="auto">
            <a:xfrm>
              <a:off x="8400676" y="2327995"/>
              <a:ext cx="199866" cy="22511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Line 7"/>
            <p:cNvSpPr>
              <a:spLocks noChangeAspect="1" noChangeShapeType="1"/>
            </p:cNvSpPr>
            <p:nvPr/>
          </p:nvSpPr>
          <p:spPr bwMode="auto">
            <a:xfrm>
              <a:off x="8490218" y="2553114"/>
              <a:ext cx="0" cy="391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Line 8"/>
            <p:cNvSpPr>
              <a:spLocks noChangeAspect="1" noChangeShapeType="1"/>
            </p:cNvSpPr>
            <p:nvPr/>
          </p:nvSpPr>
          <p:spPr bwMode="auto">
            <a:xfrm>
              <a:off x="6011036" y="2057459"/>
              <a:ext cx="195659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6" name="Group 9"/>
            <p:cNvGrpSpPr>
              <a:grpSpLocks noChangeAspect="1"/>
            </p:cNvGrpSpPr>
            <p:nvPr/>
          </p:nvGrpSpPr>
          <p:grpSpPr bwMode="auto">
            <a:xfrm>
              <a:off x="7580706" y="4159723"/>
              <a:ext cx="1332441" cy="300158"/>
              <a:chOff x="2400" y="2937"/>
              <a:chExt cx="960" cy="192"/>
            </a:xfrm>
          </p:grpSpPr>
          <p:sp>
            <p:nvSpPr>
              <p:cNvPr id="101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2400" y="2937"/>
                <a:ext cx="96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s-&gt;getData()</a:t>
                </a:r>
              </a:p>
            </p:txBody>
          </p:sp>
          <p:sp>
            <p:nvSpPr>
              <p:cNvPr id="102" name="Freeform 11"/>
              <p:cNvSpPr>
                <a:spLocks noChangeAspect="1"/>
              </p:cNvSpPr>
              <p:nvPr/>
            </p:nvSpPr>
            <p:spPr bwMode="auto">
              <a:xfrm>
                <a:off x="3264" y="2937"/>
                <a:ext cx="96" cy="96"/>
              </a:xfrm>
              <a:custGeom>
                <a:avLst/>
                <a:gdLst>
                  <a:gd name="T0" fmla="*/ 0 w 96"/>
                  <a:gd name="T1" fmla="*/ 0 h 96"/>
                  <a:gd name="T2" fmla="*/ 96 w 96"/>
                  <a:gd name="T3" fmla="*/ 96 h 96"/>
                  <a:gd name="T4" fmla="*/ 96 w 96"/>
                  <a:gd name="T5" fmla="*/ 0 h 96"/>
                  <a:gd name="T6" fmla="*/ 0 w 96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0"/>
                    </a:moveTo>
                    <a:lnTo>
                      <a:pt x="96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480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7" name="Group 12"/>
            <p:cNvGrpSpPr>
              <a:grpSpLocks noChangeAspect="1"/>
            </p:cNvGrpSpPr>
            <p:nvPr/>
          </p:nvGrpSpPr>
          <p:grpSpPr bwMode="auto">
            <a:xfrm>
              <a:off x="7967633" y="1775401"/>
              <a:ext cx="1065953" cy="525277"/>
              <a:chOff x="2256" y="1257"/>
              <a:chExt cx="768" cy="336"/>
            </a:xfrm>
          </p:grpSpPr>
          <p:sp>
            <p:nvSpPr>
              <p:cNvPr id="99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2256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i="1" noProof="1">
                    <a:latin typeface="Arial" pitchFamily="34" charset="0"/>
                    <a:ea typeface="+mn-ea"/>
                    <a:cs typeface="Arial" pitchFamily="34" charset="0"/>
                  </a:rPr>
                  <a:t>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00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2256" y="1438"/>
                <a:ext cx="768" cy="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i="1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</p:txBody>
          </p:sp>
        </p:grpSp>
        <p:grpSp>
          <p:nvGrpSpPr>
            <p:cNvPr id="48" name="Group 15"/>
            <p:cNvGrpSpPr>
              <a:grpSpLocks noChangeAspect="1"/>
            </p:cNvGrpSpPr>
            <p:nvPr/>
          </p:nvGrpSpPr>
          <p:grpSpPr bwMode="auto">
            <a:xfrm>
              <a:off x="7486485" y="2952763"/>
              <a:ext cx="1550635" cy="675356"/>
              <a:chOff x="240" y="912"/>
              <a:chExt cx="768" cy="432"/>
            </a:xfrm>
          </p:grpSpPr>
          <p:sp>
            <p:nvSpPr>
              <p:cNvPr id="66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43" y="914"/>
                <a:ext cx="764" cy="1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ConcreteObserver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70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243" y="1092"/>
                <a:ext cx="764" cy="2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doSomething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49" name="Line 19"/>
            <p:cNvSpPr>
              <a:spLocks noChangeAspect="1" noChangeShapeType="1"/>
            </p:cNvSpPr>
            <p:nvPr/>
          </p:nvSpPr>
          <p:spPr bwMode="auto">
            <a:xfrm>
              <a:off x="8669601" y="3371827"/>
              <a:ext cx="0" cy="7865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Rectangle 20"/>
            <p:cNvSpPr>
              <a:spLocks noChangeAspect="1" noChangeArrowheads="1"/>
            </p:cNvSpPr>
            <p:nvPr/>
          </p:nvSpPr>
          <p:spPr bwMode="auto">
            <a:xfrm>
              <a:off x="6201319" y="2263362"/>
              <a:ext cx="1332441" cy="5252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state = X;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notify();</a:t>
              </a:r>
              <a:r>
                <a:rPr lang="en-US" sz="1400" noProof="1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51" name="Freeform 21"/>
            <p:cNvSpPr>
              <a:spLocks noChangeAspect="1"/>
            </p:cNvSpPr>
            <p:nvPr/>
          </p:nvSpPr>
          <p:spPr bwMode="auto">
            <a:xfrm>
              <a:off x="7401020" y="2256977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52" name="Group 22"/>
            <p:cNvGrpSpPr>
              <a:grpSpLocks noChangeAspect="1"/>
            </p:cNvGrpSpPr>
            <p:nvPr/>
          </p:nvGrpSpPr>
          <p:grpSpPr bwMode="auto">
            <a:xfrm>
              <a:off x="5013088" y="1727264"/>
              <a:ext cx="1065953" cy="1967833"/>
              <a:chOff x="961" y="1257"/>
              <a:chExt cx="768" cy="1063"/>
            </a:xfrm>
          </p:grpSpPr>
          <p:sp>
            <p:nvSpPr>
              <p:cNvPr id="62" name="Rectangle 61"/>
              <p:cNvSpPr>
                <a:spLocks noChangeAspect="1" noChangeArrowheads="1"/>
              </p:cNvSpPr>
              <p:nvPr/>
            </p:nvSpPr>
            <p:spPr bwMode="auto">
              <a:xfrm>
                <a:off x="961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Subject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3" name="Rectangle 62"/>
              <p:cNvSpPr>
                <a:spLocks noChangeAspect="1" noChangeArrowheads="1"/>
              </p:cNvSpPr>
              <p:nvPr/>
            </p:nvSpPr>
            <p:spPr bwMode="auto">
              <a:xfrm>
                <a:off x="961" y="1731"/>
                <a:ext cx="768" cy="5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cs typeface="Arial" pitchFamily="34" charset="0"/>
                  </a:rPr>
                  <a:t>setData</a:t>
                </a:r>
                <a:endParaRPr lang="en-US" sz="1200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getData</a:t>
                </a:r>
                <a:endParaRPr lang="en-US" sz="1200" i="1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notify </a:t>
                </a: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ea typeface="+mn-ea"/>
                    <a:cs typeface="Arial" pitchFamily="34" charset="0"/>
                  </a:rPr>
                  <a:t>attach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detach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4" name="Rectangle 63"/>
              <p:cNvSpPr>
                <a:spLocks noChangeAspect="1" noChangeArrowheads="1"/>
              </p:cNvSpPr>
              <p:nvPr/>
            </p:nvSpPr>
            <p:spPr bwMode="auto">
              <a:xfrm>
                <a:off x="961" y="1435"/>
                <a:ext cx="768" cy="2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state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observerList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53" name="Oval 26"/>
            <p:cNvSpPr>
              <a:spLocks noChangeAspect="1" noChangeArrowheads="1"/>
            </p:cNvSpPr>
            <p:nvPr/>
          </p:nvSpPr>
          <p:spPr bwMode="auto">
            <a:xfrm>
              <a:off x="5713616" y="2743897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Line 27"/>
            <p:cNvSpPr>
              <a:spLocks noChangeAspect="1" noChangeShapeType="1"/>
            </p:cNvSpPr>
            <p:nvPr/>
          </p:nvSpPr>
          <p:spPr bwMode="auto">
            <a:xfrm rot="5400000">
              <a:off x="5993949" y="2578447"/>
              <a:ext cx="0" cy="4147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Rectangle 28"/>
            <p:cNvSpPr>
              <a:spLocks noChangeAspect="1" noChangeArrowheads="1"/>
            </p:cNvSpPr>
            <p:nvPr/>
          </p:nvSpPr>
          <p:spPr bwMode="auto">
            <a:xfrm>
              <a:off x="5628792" y="3764558"/>
              <a:ext cx="1598929" cy="6872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for all observers</a:t>
              </a:r>
              <a:br>
                <a:rPr lang="en-US" sz="1200" noProof="1">
                  <a:latin typeface="Arial" pitchFamily="34" charset="0"/>
                  <a:cs typeface="Arial" pitchFamily="34" charset="0"/>
                </a:rPr>
              </a:br>
              <a:r>
                <a:rPr lang="en-US" sz="1200" noProof="1">
                  <a:latin typeface="Arial" pitchFamily="34" charset="0"/>
                  <a:cs typeface="Arial" pitchFamily="34" charset="0"/>
                </a:rPr>
                <a:t>in observerList do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   </a:t>
              </a:r>
              <a:r>
                <a:rPr lang="en-US" sz="1200" noProof="1" smtClean="0">
                  <a:latin typeface="Arial" pitchFamily="34" charset="0"/>
                  <a:cs typeface="Arial" pitchFamily="34" charset="0"/>
                </a:rPr>
                <a:t>observer.update()</a:t>
              </a:r>
              <a:endParaRPr lang="en-US" sz="12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Freeform 29"/>
            <p:cNvSpPr>
              <a:spLocks noChangeAspect="1"/>
            </p:cNvSpPr>
            <p:nvPr/>
          </p:nvSpPr>
          <p:spPr bwMode="auto">
            <a:xfrm>
              <a:off x="7095171" y="3757328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Oval 30"/>
            <p:cNvSpPr>
              <a:spLocks noChangeAspect="1" noChangeArrowheads="1"/>
            </p:cNvSpPr>
            <p:nvPr/>
          </p:nvSpPr>
          <p:spPr bwMode="auto">
            <a:xfrm>
              <a:off x="5599315" y="311750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Line 31"/>
            <p:cNvSpPr>
              <a:spLocks noChangeAspect="1" noChangeShapeType="1"/>
            </p:cNvSpPr>
            <p:nvPr/>
          </p:nvSpPr>
          <p:spPr bwMode="auto">
            <a:xfrm>
              <a:off x="5630377" y="3180633"/>
              <a:ext cx="0" cy="9770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 Box 32"/>
            <p:cNvSpPr txBox="1">
              <a:spLocks noChangeAspect="1" noChangeArrowheads="1"/>
            </p:cNvSpPr>
            <p:nvPr/>
          </p:nvSpPr>
          <p:spPr bwMode="auto">
            <a:xfrm>
              <a:off x="7697101" y="2044828"/>
              <a:ext cx="2648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noProof="1">
                  <a:latin typeface="Arial" pitchFamily="34" charset="0"/>
                  <a:cs typeface="Arial" pitchFamily="34" charset="0"/>
                </a:rPr>
                <a:t>*</a:t>
              </a:r>
              <a:endParaRPr lang="en-US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169833" y="3018293"/>
              <a:ext cx="1297809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 smtClean="0"/>
                <a:t>Observer pattern</a:t>
              </a:r>
              <a:endParaRPr lang="en-US" i="1" dirty="0"/>
            </a:p>
          </p:txBody>
        </p:sp>
        <p:sp>
          <p:nvSpPr>
            <p:cNvPr id="61" name="Oval 18"/>
            <p:cNvSpPr>
              <a:spLocks noChangeAspect="1" noChangeArrowheads="1"/>
            </p:cNvSpPr>
            <p:nvPr/>
          </p:nvSpPr>
          <p:spPr bwMode="auto">
            <a:xfrm>
              <a:off x="8625900" y="331757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848" y="4874691"/>
            <a:ext cx="1567792" cy="14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406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Becoming a Master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1" y="1069572"/>
            <a:ext cx="4539737" cy="4959350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Experts </a:t>
            </a:r>
            <a:r>
              <a:rPr lang="en-US" sz="2000" dirty="0" smtClean="0"/>
              <a:t>perform differently than beginners</a:t>
            </a:r>
          </a:p>
          <a:p>
            <a:pPr marL="4619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unlike novices, professional athletes, musicians, &amp; dancers move </a:t>
            </a:r>
            <a:r>
              <a:rPr lang="en-US" sz="2000" dirty="0"/>
              <a:t>fluidly </a:t>
            </a:r>
            <a:r>
              <a:rPr lang="en-US" sz="2000" dirty="0" smtClean="0"/>
              <a:t>&amp; effortlessly</a:t>
            </a:r>
            <a:r>
              <a:rPr lang="en-US" sz="2000" dirty="0"/>
              <a:t>, without </a:t>
            </a:r>
            <a:r>
              <a:rPr lang="en-US" sz="2000" dirty="0" smtClean="0"/>
              <a:t>focusing on </a:t>
            </a:r>
            <a:r>
              <a:rPr lang="en-US" sz="2000" dirty="0"/>
              <a:t>each individual </a:t>
            </a:r>
            <a:r>
              <a:rPr lang="en-US" sz="2000" dirty="0" smtClean="0"/>
              <a:t>movement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107" y="1769803"/>
            <a:ext cx="1782264" cy="252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http://farm8.staticflickr.com/7115/6975100728_d9edb36f91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98" y="1069572"/>
            <a:ext cx="2942355" cy="196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farm4.staticflickr.com/3623/3600002571_d199ce036e_z.jpg?zz=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872" y="3792682"/>
            <a:ext cx="3602183" cy="239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5223" y="1065450"/>
            <a:ext cx="9076822" cy="5314568"/>
          </a:xfrm>
        </p:spPr>
        <p:txBody>
          <a:bodyPr/>
          <a:lstStyle/>
          <a:p>
            <a:pPr marL="231775" indent="-231775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dirty="0"/>
              <a:t>Describes a </a:t>
            </a:r>
            <a:r>
              <a:rPr lang="en-US" sz="2000" b="1" dirty="0"/>
              <a:t>solution</a:t>
            </a:r>
            <a:r>
              <a:rPr lang="en-US" sz="2000" dirty="0"/>
              <a:t> to a common </a:t>
            </a:r>
            <a:r>
              <a:rPr lang="en-US" sz="2000" b="1" dirty="0"/>
              <a:t>problem</a:t>
            </a:r>
            <a:r>
              <a:rPr lang="en-US" sz="2000" dirty="0"/>
              <a:t> arising within a </a:t>
            </a:r>
            <a:r>
              <a:rPr lang="en-US" sz="2000" b="1" dirty="0"/>
              <a:t>context </a:t>
            </a:r>
            <a:r>
              <a:rPr lang="en-US" sz="2000" dirty="0"/>
              <a:t>by </a:t>
            </a:r>
          </a:p>
          <a:p>
            <a:pPr lvl="1" indent="-223838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b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Naming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recurring design structure</a:t>
            </a:r>
          </a:p>
          <a:p>
            <a:pPr lvl="1" indent="-231775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Specifying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design structure explicitly</a:t>
            </a:r>
            <a:b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by identifying key 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class/object</a:t>
            </a:r>
            <a:endParaRPr lang="en-US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Roles &amp; 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relationships</a:t>
            </a:r>
            <a:endParaRPr lang="en-US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Dependencies </a:t>
            </a:r>
            <a:endParaRPr lang="en-US" kern="1200" dirty="0" smtClean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Interactions</a:t>
            </a:r>
            <a:endParaRPr lang="en-US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6889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Conventions</a:t>
            </a:r>
          </a:p>
          <a:p>
            <a:pPr marL="460375" lvl="2" indent="-231775" eaLnBrk="1" hangingPunct="1">
              <a:spcBef>
                <a:spcPts val="600"/>
              </a:spcBef>
              <a:buSzPct val="110000"/>
              <a:buFont typeface="Arial" pitchFamily="34" charset="0"/>
              <a:buChar char="•"/>
            </a:pPr>
            <a:r>
              <a:rPr lang="en-US" b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Abstracting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from concrete design </a:t>
            </a:r>
            <a:b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elements, e.g., 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problem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domain, 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form factor, vendor, etc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.</a:t>
            </a:r>
          </a:p>
          <a:p>
            <a:pPr lvl="1" indent="-231775" eaLnBrk="1" hangingPunct="1">
              <a:spcBef>
                <a:spcPts val="1200"/>
              </a:spcBef>
              <a:buSzPct val="110000"/>
              <a:buFont typeface="Arial" pitchFamily="34" charset="0"/>
              <a:buChar char="•"/>
            </a:pPr>
            <a:r>
              <a:rPr lang="en-US" sz="2000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Distilling &amp; codifying knowledge </a:t>
            </a:r>
            <a:br>
              <a:rPr lang="en-US" sz="2000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gleaned by experts from their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successful design experiences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to Mastery: </a:t>
            </a:r>
            <a:r>
              <a:rPr lang="en-US" sz="3200" i="1" dirty="0" smtClean="0"/>
              <a:t>Knowledge of Software Patterns</a:t>
            </a:r>
            <a:endParaRPr lang="en-US" sz="3200" dirty="0" smtClean="0"/>
          </a:p>
        </p:txBody>
      </p:sp>
      <p:pic>
        <p:nvPicPr>
          <p:cNvPr id="13314" name="Picture 2" descr="http://www.world.st/_/rsrc/1272440327930/images/TheBlueBook.jpg?width=100p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113" y="4639961"/>
            <a:ext cx="1180857" cy="15607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ftp://ftp.ca.xemacs.org/pub/sun-info/sunpress/books/Julienne/Julienne_medium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6" descr="ftp://ftp.ca.xemacs.org/pub/sun-info/sunpress/books/Julienne/Julienne_medium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529" y="4639960"/>
            <a:ext cx="1234500" cy="15431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5013088" y="1727264"/>
            <a:ext cx="4024032" cy="2732617"/>
            <a:chOff x="5013088" y="1727264"/>
            <a:chExt cx="4024032" cy="2732617"/>
          </a:xfrm>
        </p:grpSpPr>
        <p:sp>
          <p:nvSpPr>
            <p:cNvPr id="39" name="AutoShape 6"/>
            <p:cNvSpPr>
              <a:spLocks noChangeAspect="1" noChangeArrowheads="1"/>
            </p:cNvSpPr>
            <p:nvPr/>
          </p:nvSpPr>
          <p:spPr bwMode="auto">
            <a:xfrm>
              <a:off x="8400676" y="2327995"/>
              <a:ext cx="199866" cy="22511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Line 7"/>
            <p:cNvSpPr>
              <a:spLocks noChangeAspect="1" noChangeShapeType="1"/>
            </p:cNvSpPr>
            <p:nvPr/>
          </p:nvSpPr>
          <p:spPr bwMode="auto">
            <a:xfrm>
              <a:off x="8490218" y="2553114"/>
              <a:ext cx="0" cy="391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" name="Line 8"/>
            <p:cNvSpPr>
              <a:spLocks noChangeAspect="1" noChangeShapeType="1"/>
            </p:cNvSpPr>
            <p:nvPr/>
          </p:nvSpPr>
          <p:spPr bwMode="auto">
            <a:xfrm>
              <a:off x="6011036" y="2057459"/>
              <a:ext cx="195659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2" name="Group 9"/>
            <p:cNvGrpSpPr>
              <a:grpSpLocks noChangeAspect="1"/>
            </p:cNvGrpSpPr>
            <p:nvPr/>
          </p:nvGrpSpPr>
          <p:grpSpPr bwMode="auto">
            <a:xfrm>
              <a:off x="7580706" y="4159723"/>
              <a:ext cx="1332441" cy="300158"/>
              <a:chOff x="2400" y="2937"/>
              <a:chExt cx="960" cy="192"/>
            </a:xfrm>
          </p:grpSpPr>
          <p:sp>
            <p:nvSpPr>
              <p:cNvPr id="93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2400" y="2937"/>
                <a:ext cx="96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s-&gt;getData()</a:t>
                </a:r>
              </a:p>
            </p:txBody>
          </p:sp>
          <p:sp>
            <p:nvSpPr>
              <p:cNvPr id="94" name="Freeform 11"/>
              <p:cNvSpPr>
                <a:spLocks noChangeAspect="1"/>
              </p:cNvSpPr>
              <p:nvPr/>
            </p:nvSpPr>
            <p:spPr bwMode="auto">
              <a:xfrm>
                <a:off x="3264" y="2937"/>
                <a:ext cx="96" cy="96"/>
              </a:xfrm>
              <a:custGeom>
                <a:avLst/>
                <a:gdLst>
                  <a:gd name="T0" fmla="*/ 0 w 96"/>
                  <a:gd name="T1" fmla="*/ 0 h 96"/>
                  <a:gd name="T2" fmla="*/ 96 w 96"/>
                  <a:gd name="T3" fmla="*/ 96 h 96"/>
                  <a:gd name="T4" fmla="*/ 96 w 96"/>
                  <a:gd name="T5" fmla="*/ 0 h 96"/>
                  <a:gd name="T6" fmla="*/ 0 w 96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0"/>
                    </a:moveTo>
                    <a:lnTo>
                      <a:pt x="96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480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43" name="Group 12"/>
            <p:cNvGrpSpPr>
              <a:grpSpLocks noChangeAspect="1"/>
            </p:cNvGrpSpPr>
            <p:nvPr/>
          </p:nvGrpSpPr>
          <p:grpSpPr bwMode="auto">
            <a:xfrm>
              <a:off x="7967633" y="1775401"/>
              <a:ext cx="1065953" cy="525277"/>
              <a:chOff x="2256" y="1257"/>
              <a:chExt cx="768" cy="336"/>
            </a:xfrm>
          </p:grpSpPr>
          <p:sp>
            <p:nvSpPr>
              <p:cNvPr id="63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2256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i="1" noProof="1">
                    <a:latin typeface="Arial" pitchFamily="34" charset="0"/>
                    <a:ea typeface="+mn-ea"/>
                    <a:cs typeface="Arial" pitchFamily="34" charset="0"/>
                  </a:rPr>
                  <a:t>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4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2256" y="1438"/>
                <a:ext cx="768" cy="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i="1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</p:txBody>
          </p:sp>
        </p:grpSp>
        <p:grpSp>
          <p:nvGrpSpPr>
            <p:cNvPr id="44" name="Group 15"/>
            <p:cNvGrpSpPr>
              <a:grpSpLocks noChangeAspect="1"/>
            </p:cNvGrpSpPr>
            <p:nvPr/>
          </p:nvGrpSpPr>
          <p:grpSpPr bwMode="auto">
            <a:xfrm>
              <a:off x="7486485" y="2952763"/>
              <a:ext cx="1550635" cy="675356"/>
              <a:chOff x="240" y="912"/>
              <a:chExt cx="768" cy="432"/>
            </a:xfrm>
          </p:grpSpPr>
          <p:sp>
            <p:nvSpPr>
              <p:cNvPr id="61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43" y="914"/>
                <a:ext cx="764" cy="1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ConcreteObserver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2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243" y="1092"/>
                <a:ext cx="764" cy="2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doSomething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45" name="Line 19"/>
            <p:cNvSpPr>
              <a:spLocks noChangeAspect="1" noChangeShapeType="1"/>
            </p:cNvSpPr>
            <p:nvPr/>
          </p:nvSpPr>
          <p:spPr bwMode="auto">
            <a:xfrm>
              <a:off x="8669601" y="3371827"/>
              <a:ext cx="0" cy="7865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Rectangle 20"/>
            <p:cNvSpPr>
              <a:spLocks noChangeAspect="1" noChangeArrowheads="1"/>
            </p:cNvSpPr>
            <p:nvPr/>
          </p:nvSpPr>
          <p:spPr bwMode="auto">
            <a:xfrm>
              <a:off x="6201319" y="2263362"/>
              <a:ext cx="1332441" cy="5252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state = X;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notify();</a:t>
              </a:r>
              <a:r>
                <a:rPr lang="en-US" sz="1400" noProof="1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47" name="Freeform 21"/>
            <p:cNvSpPr>
              <a:spLocks noChangeAspect="1"/>
            </p:cNvSpPr>
            <p:nvPr/>
          </p:nvSpPr>
          <p:spPr bwMode="auto">
            <a:xfrm>
              <a:off x="7401020" y="2256977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8" name="Group 22"/>
            <p:cNvGrpSpPr>
              <a:grpSpLocks noChangeAspect="1"/>
            </p:cNvGrpSpPr>
            <p:nvPr/>
          </p:nvGrpSpPr>
          <p:grpSpPr bwMode="auto">
            <a:xfrm>
              <a:off x="5013088" y="1727264"/>
              <a:ext cx="1065953" cy="1967833"/>
              <a:chOff x="961" y="1257"/>
              <a:chExt cx="768" cy="1063"/>
            </a:xfrm>
          </p:grpSpPr>
          <p:sp>
            <p:nvSpPr>
              <p:cNvPr id="58" name="Rectangle 57"/>
              <p:cNvSpPr>
                <a:spLocks noChangeAspect="1" noChangeArrowheads="1"/>
              </p:cNvSpPr>
              <p:nvPr/>
            </p:nvSpPr>
            <p:spPr bwMode="auto">
              <a:xfrm>
                <a:off x="961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Subject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9" name="Rectangle 58"/>
              <p:cNvSpPr>
                <a:spLocks noChangeAspect="1" noChangeArrowheads="1"/>
              </p:cNvSpPr>
              <p:nvPr/>
            </p:nvSpPr>
            <p:spPr bwMode="auto">
              <a:xfrm>
                <a:off x="961" y="1731"/>
                <a:ext cx="768" cy="5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cs typeface="Arial" pitchFamily="34" charset="0"/>
                  </a:rPr>
                  <a:t>setData</a:t>
                </a:r>
                <a:endParaRPr lang="en-US" sz="1200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getData</a:t>
                </a:r>
                <a:endParaRPr lang="en-US" sz="1200" i="1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notify </a:t>
                </a: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ea typeface="+mn-ea"/>
                    <a:cs typeface="Arial" pitchFamily="34" charset="0"/>
                  </a:rPr>
                  <a:t>attach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detach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60" name="Rectangle 59"/>
              <p:cNvSpPr>
                <a:spLocks noChangeAspect="1" noChangeArrowheads="1"/>
              </p:cNvSpPr>
              <p:nvPr/>
            </p:nvSpPr>
            <p:spPr bwMode="auto">
              <a:xfrm>
                <a:off x="961" y="1435"/>
                <a:ext cx="768" cy="2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state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observerList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49" name="Oval 26"/>
            <p:cNvSpPr>
              <a:spLocks noChangeAspect="1" noChangeArrowheads="1"/>
            </p:cNvSpPr>
            <p:nvPr/>
          </p:nvSpPr>
          <p:spPr bwMode="auto">
            <a:xfrm>
              <a:off x="5713616" y="2743897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Line 27"/>
            <p:cNvSpPr>
              <a:spLocks noChangeAspect="1" noChangeShapeType="1"/>
            </p:cNvSpPr>
            <p:nvPr/>
          </p:nvSpPr>
          <p:spPr bwMode="auto">
            <a:xfrm rot="5400000">
              <a:off x="5993949" y="2578447"/>
              <a:ext cx="0" cy="4147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Rectangle 28"/>
            <p:cNvSpPr>
              <a:spLocks noChangeAspect="1" noChangeArrowheads="1"/>
            </p:cNvSpPr>
            <p:nvPr/>
          </p:nvSpPr>
          <p:spPr bwMode="auto">
            <a:xfrm>
              <a:off x="5628792" y="3764558"/>
              <a:ext cx="1598929" cy="6872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for all observers</a:t>
              </a:r>
              <a:br>
                <a:rPr lang="en-US" sz="1200" noProof="1">
                  <a:latin typeface="Arial" pitchFamily="34" charset="0"/>
                  <a:cs typeface="Arial" pitchFamily="34" charset="0"/>
                </a:rPr>
              </a:br>
              <a:r>
                <a:rPr lang="en-US" sz="1200" noProof="1">
                  <a:latin typeface="Arial" pitchFamily="34" charset="0"/>
                  <a:cs typeface="Arial" pitchFamily="34" charset="0"/>
                </a:rPr>
                <a:t>in observerList do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   </a:t>
              </a:r>
              <a:r>
                <a:rPr lang="en-US" sz="1200" noProof="1" smtClean="0">
                  <a:latin typeface="Arial" pitchFamily="34" charset="0"/>
                  <a:cs typeface="Arial" pitchFamily="34" charset="0"/>
                </a:rPr>
                <a:t>observer.update()</a:t>
              </a:r>
              <a:endParaRPr lang="en-US" sz="12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Freeform 29"/>
            <p:cNvSpPr>
              <a:spLocks noChangeAspect="1"/>
            </p:cNvSpPr>
            <p:nvPr/>
          </p:nvSpPr>
          <p:spPr bwMode="auto">
            <a:xfrm>
              <a:off x="7095171" y="3757328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30"/>
            <p:cNvSpPr>
              <a:spLocks noChangeAspect="1" noChangeArrowheads="1"/>
            </p:cNvSpPr>
            <p:nvPr/>
          </p:nvSpPr>
          <p:spPr bwMode="auto">
            <a:xfrm>
              <a:off x="5599315" y="311750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Line 31"/>
            <p:cNvSpPr>
              <a:spLocks noChangeAspect="1" noChangeShapeType="1"/>
            </p:cNvSpPr>
            <p:nvPr/>
          </p:nvSpPr>
          <p:spPr bwMode="auto">
            <a:xfrm>
              <a:off x="5630377" y="3180633"/>
              <a:ext cx="0" cy="9770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Text Box 32"/>
            <p:cNvSpPr txBox="1">
              <a:spLocks noChangeAspect="1" noChangeArrowheads="1"/>
            </p:cNvSpPr>
            <p:nvPr/>
          </p:nvSpPr>
          <p:spPr bwMode="auto">
            <a:xfrm>
              <a:off x="7697101" y="2044828"/>
              <a:ext cx="26481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noProof="1">
                  <a:latin typeface="Arial" pitchFamily="34" charset="0"/>
                  <a:cs typeface="Arial" pitchFamily="34" charset="0"/>
                </a:rPr>
                <a:t>*</a:t>
              </a:r>
              <a:endParaRPr lang="en-US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169833" y="3018293"/>
              <a:ext cx="1297809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 smtClean="0"/>
                <a:t>Observer pattern</a:t>
              </a:r>
              <a:endParaRPr lang="en-US" i="1" dirty="0"/>
            </a:p>
          </p:txBody>
        </p:sp>
        <p:sp>
          <p:nvSpPr>
            <p:cNvPr id="57" name="Oval 18"/>
            <p:cNvSpPr>
              <a:spLocks noChangeAspect="1" noChangeArrowheads="1"/>
            </p:cNvSpPr>
            <p:nvPr/>
          </p:nvSpPr>
          <p:spPr bwMode="auto">
            <a:xfrm>
              <a:off x="8625900" y="331757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0176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319" y="957138"/>
            <a:ext cx="4495925" cy="4713680"/>
          </a:xfrm>
        </p:spPr>
        <p:txBody>
          <a:bodyPr/>
          <a:lstStyle/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dirty="0" smtClean="0"/>
              <a:t>They are independent </a:t>
            </a:r>
            <a:r>
              <a:rPr lang="en-US" sz="2000" dirty="0"/>
              <a:t>of programming </a:t>
            </a:r>
            <a:r>
              <a:rPr lang="en-US" sz="2000" dirty="0" smtClean="0"/>
              <a:t>languages </a:t>
            </a:r>
            <a:r>
              <a:rPr lang="en-US" sz="2000" dirty="0"/>
              <a:t>&amp; implementation techniques</a:t>
            </a: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lvl="1" indent="-233363"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Common Characteristics of Patterns</a:t>
            </a:r>
          </a:p>
        </p:txBody>
      </p:sp>
      <p:sp>
        <p:nvSpPr>
          <p:cNvPr id="23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268440" y="1277405"/>
            <a:ext cx="4280490" cy="229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21" y="1032920"/>
            <a:ext cx="1274395" cy="16341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465" y="1032920"/>
            <a:ext cx="1288934" cy="16181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8" name="Picture 6" descr="http://reading.kingrat.biz/wp-content/uploads/2007/06/the-c-programming-langu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021" y="4546959"/>
            <a:ext cx="1278612" cy="1686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www.informit.com/ShowCover.aspx?isbn=032156299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038" y="1032920"/>
            <a:ext cx="1290516" cy="16341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images.pearsoned-ema.com/jpeg/large/9780321340788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52" y="2838858"/>
            <a:ext cx="1232764" cy="15777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http://www.mobilemarketingcn.com/wp-content/uploads/covers/ProgramminginObjectiveCFourthEditionfree_9F0B/Addison.Wesley.Programming.in.ObjectiveC.4th.Edition.Dec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47" y="2838858"/>
            <a:ext cx="1226078" cy="15777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435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319" y="957138"/>
            <a:ext cx="4495925" cy="4713680"/>
          </a:xfrm>
        </p:spPr>
        <p:txBody>
          <a:bodyPr/>
          <a:lstStyle/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are independent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programming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languages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implementation techniques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dirty="0"/>
              <a:t>They </a:t>
            </a:r>
            <a:r>
              <a:rPr lang="en-US" sz="2000" dirty="0" smtClean="0"/>
              <a:t>define “micro-architectures</a:t>
            </a:r>
            <a:r>
              <a:rPr lang="en-US" sz="2000" dirty="0"/>
              <a:t>” </a:t>
            </a:r>
          </a:p>
          <a:p>
            <a:pPr marL="520700" lvl="1" indent="-233363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dirty="0"/>
              <a:t>i.e., </a:t>
            </a:r>
            <a:r>
              <a:rPr lang="en-US" sz="2000" dirty="0" smtClean="0"/>
              <a:t>recurring design structure</a:t>
            </a:r>
            <a:endParaRPr lang="en-US" sz="2000" dirty="0"/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Common Characteristics of Patterns</a:t>
            </a:r>
          </a:p>
        </p:txBody>
      </p:sp>
      <p:sp>
        <p:nvSpPr>
          <p:cNvPr id="23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268440" y="1277405"/>
            <a:ext cx="4280490" cy="229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35" name="AutoShape 6"/>
          <p:cNvSpPr>
            <a:spLocks noChangeAspect="1" noChangeArrowheads="1"/>
          </p:cNvSpPr>
          <p:nvPr/>
        </p:nvSpPr>
        <p:spPr bwMode="auto">
          <a:xfrm>
            <a:off x="8111638" y="1843591"/>
            <a:ext cx="254120" cy="299193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600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Line 7"/>
          <p:cNvSpPr>
            <a:spLocks noChangeAspect="1" noChangeShapeType="1"/>
          </p:cNvSpPr>
          <p:nvPr/>
        </p:nvSpPr>
        <p:spPr bwMode="auto">
          <a:xfrm>
            <a:off x="8227163" y="2150461"/>
            <a:ext cx="0" cy="64946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800"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Line 8"/>
          <p:cNvSpPr>
            <a:spLocks noChangeAspect="1" noChangeShapeType="1"/>
          </p:cNvSpPr>
          <p:nvPr/>
        </p:nvSpPr>
        <p:spPr bwMode="auto">
          <a:xfrm>
            <a:off x="5672302" y="1484035"/>
            <a:ext cx="248771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8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8" name="Group 12"/>
          <p:cNvGrpSpPr>
            <a:grpSpLocks noChangeAspect="1"/>
          </p:cNvGrpSpPr>
          <p:nvPr/>
        </p:nvGrpSpPr>
        <p:grpSpPr bwMode="auto">
          <a:xfrm>
            <a:off x="7636353" y="1109166"/>
            <a:ext cx="1355302" cy="698119"/>
            <a:chOff x="2256" y="1257"/>
            <a:chExt cx="768" cy="336"/>
          </a:xfrm>
        </p:grpSpPr>
        <p:sp>
          <p:nvSpPr>
            <p:cNvPr id="90" name="Rectangle 13"/>
            <p:cNvSpPr>
              <a:spLocks noChangeAspect="1" noChangeArrowheads="1"/>
            </p:cNvSpPr>
            <p:nvPr/>
          </p:nvSpPr>
          <p:spPr bwMode="auto">
            <a:xfrm>
              <a:off x="2256" y="1257"/>
              <a:ext cx="7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b="1" i="1" noProof="1">
                  <a:latin typeface="Arial" pitchFamily="34" charset="0"/>
                  <a:ea typeface="+mn-ea"/>
                  <a:cs typeface="Arial" pitchFamily="34" charset="0"/>
                </a:rPr>
                <a:t>Observer</a:t>
              </a:r>
              <a:endParaRPr lang="en-US" sz="16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1" name="Rectangle 14"/>
            <p:cNvSpPr>
              <a:spLocks noChangeAspect="1" noChangeArrowheads="1"/>
            </p:cNvSpPr>
            <p:nvPr/>
          </p:nvSpPr>
          <p:spPr bwMode="auto">
            <a:xfrm>
              <a:off x="2256" y="1438"/>
              <a:ext cx="768" cy="1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i="1" noProof="1">
                  <a:latin typeface="Arial" pitchFamily="34" charset="0"/>
                  <a:ea typeface="+mn-ea"/>
                  <a:cs typeface="Arial" pitchFamily="34" charset="0"/>
                </a:rPr>
                <a:t>update</a:t>
              </a:r>
            </a:p>
          </p:txBody>
        </p:sp>
      </p:grpSp>
      <p:grpSp>
        <p:nvGrpSpPr>
          <p:cNvPr id="69" name="Group 15"/>
          <p:cNvGrpSpPr>
            <a:grpSpLocks noChangeAspect="1"/>
          </p:cNvGrpSpPr>
          <p:nvPr/>
        </p:nvGrpSpPr>
        <p:grpSpPr bwMode="auto">
          <a:xfrm>
            <a:off x="7028971" y="2795766"/>
            <a:ext cx="1971552" cy="897580"/>
            <a:chOff x="240" y="912"/>
            <a:chExt cx="768" cy="432"/>
          </a:xfrm>
        </p:grpSpPr>
        <p:sp>
          <p:nvSpPr>
            <p:cNvPr id="88" name="Rectangle 16"/>
            <p:cNvSpPr>
              <a:spLocks noChangeAspect="1" noChangeArrowheads="1"/>
            </p:cNvSpPr>
            <p:nvPr/>
          </p:nvSpPr>
          <p:spPr bwMode="auto">
            <a:xfrm>
              <a:off x="243" y="914"/>
              <a:ext cx="764" cy="1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b="1" noProof="1">
                  <a:latin typeface="Arial" pitchFamily="34" charset="0"/>
                  <a:ea typeface="+mn-ea"/>
                  <a:cs typeface="Arial" pitchFamily="34" charset="0"/>
                </a:rPr>
                <a:t>ConcreteObserver</a:t>
              </a:r>
              <a:endParaRPr lang="en-US" sz="16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9" name="Rectangle 17"/>
            <p:cNvSpPr>
              <a:spLocks noChangeAspect="1" noChangeArrowheads="1"/>
            </p:cNvSpPr>
            <p:nvPr/>
          </p:nvSpPr>
          <p:spPr bwMode="auto">
            <a:xfrm>
              <a:off x="243" y="1092"/>
              <a:ext cx="764" cy="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noProof="1">
                  <a:latin typeface="Arial" pitchFamily="34" charset="0"/>
                  <a:ea typeface="+mn-ea"/>
                  <a:cs typeface="Arial" pitchFamily="34" charset="0"/>
                </a:rPr>
                <a:t>update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noProof="1">
                  <a:latin typeface="Arial" pitchFamily="34" charset="0"/>
                  <a:ea typeface="+mn-ea"/>
                  <a:cs typeface="Arial" pitchFamily="34" charset="0"/>
                </a:rPr>
                <a:t>doSomething</a:t>
              </a:r>
              <a:endParaRPr lang="en-US" sz="16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70" name="Oval 18"/>
          <p:cNvSpPr>
            <a:spLocks noChangeAspect="1" noChangeArrowheads="1"/>
          </p:cNvSpPr>
          <p:nvPr/>
        </p:nvSpPr>
        <p:spPr bwMode="auto">
          <a:xfrm>
            <a:off x="8477677" y="3273641"/>
            <a:ext cx="84707" cy="997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6000"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Line 19"/>
          <p:cNvSpPr>
            <a:spLocks noChangeAspect="1" noChangeShapeType="1"/>
          </p:cNvSpPr>
          <p:nvPr/>
        </p:nvSpPr>
        <p:spPr bwMode="auto">
          <a:xfrm>
            <a:off x="8515532" y="3383764"/>
            <a:ext cx="0" cy="85806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8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2" name="Group 22"/>
          <p:cNvGrpSpPr>
            <a:grpSpLocks noChangeAspect="1"/>
          </p:cNvGrpSpPr>
          <p:nvPr/>
        </p:nvGrpSpPr>
        <p:grpSpPr bwMode="auto">
          <a:xfrm>
            <a:off x="4317000" y="1045189"/>
            <a:ext cx="1355302" cy="2610426"/>
            <a:chOff x="912" y="1257"/>
            <a:chExt cx="768" cy="1061"/>
          </a:xfrm>
        </p:grpSpPr>
        <p:sp>
          <p:nvSpPr>
            <p:cNvPr id="85" name="Rectangle 84"/>
            <p:cNvSpPr>
              <a:spLocks noChangeAspect="1" noChangeArrowheads="1"/>
            </p:cNvSpPr>
            <p:nvPr/>
          </p:nvSpPr>
          <p:spPr bwMode="auto">
            <a:xfrm>
              <a:off x="912" y="1257"/>
              <a:ext cx="768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b="1" noProof="1">
                  <a:latin typeface="Arial" pitchFamily="34" charset="0"/>
                  <a:ea typeface="+mn-ea"/>
                  <a:cs typeface="Arial" pitchFamily="34" charset="0"/>
                </a:rPr>
                <a:t>Subject</a:t>
              </a:r>
              <a:endParaRPr lang="en-US" sz="16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6" name="Rectangle 85"/>
            <p:cNvSpPr>
              <a:spLocks noChangeAspect="1" noChangeArrowheads="1"/>
            </p:cNvSpPr>
            <p:nvPr/>
          </p:nvSpPr>
          <p:spPr bwMode="auto">
            <a:xfrm>
              <a:off x="912" y="1731"/>
              <a:ext cx="768" cy="58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endParaRPr lang="en-US" sz="1600" noProof="1" smtClean="0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noProof="1" smtClean="0">
                  <a:latin typeface="Arial" pitchFamily="34" charset="0"/>
                  <a:ea typeface="+mn-ea"/>
                  <a:cs typeface="Arial" pitchFamily="34" charset="0"/>
                </a:rPr>
                <a:t>setData</a:t>
              </a:r>
              <a:endParaRPr lang="en-US" sz="1600" noProof="1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noProof="1" smtClean="0">
                  <a:latin typeface="Arial" pitchFamily="34" charset="0"/>
                  <a:ea typeface="+mn-ea"/>
                  <a:cs typeface="Arial" pitchFamily="34" charset="0"/>
                </a:rPr>
                <a:t>getData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noProof="1">
                  <a:latin typeface="Arial" pitchFamily="34" charset="0"/>
                  <a:cs typeface="Arial" pitchFamily="34" charset="0"/>
                </a:rPr>
                <a:t>notify </a:t>
              </a:r>
              <a:r>
                <a:rPr lang="en-US" sz="1600" noProof="1" smtClean="0">
                  <a:latin typeface="Arial" pitchFamily="34" charset="0"/>
                  <a:cs typeface="Arial" pitchFamily="34" charset="0"/>
                </a:rPr>
                <a:t/>
              </a:r>
              <a:br>
                <a:rPr lang="en-US" sz="1600" noProof="1" smtClean="0">
                  <a:latin typeface="Arial" pitchFamily="34" charset="0"/>
                  <a:cs typeface="Arial" pitchFamily="34" charset="0"/>
                </a:rPr>
              </a:br>
              <a:r>
                <a:rPr lang="en-US" sz="1600" noProof="1" smtClean="0">
                  <a:latin typeface="Arial" pitchFamily="34" charset="0"/>
                  <a:cs typeface="Arial" pitchFamily="34" charset="0"/>
                </a:rPr>
                <a:t>attach</a:t>
              </a:r>
              <a:endParaRPr lang="en-US" sz="1600" noProof="1">
                <a:latin typeface="Arial" pitchFamily="34" charset="0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noProof="1">
                  <a:latin typeface="Arial" pitchFamily="34" charset="0"/>
                  <a:cs typeface="Arial" pitchFamily="34" charset="0"/>
                </a:rPr>
                <a:t>detach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endParaRPr lang="en-US" sz="16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7" name="Rectangle 86"/>
            <p:cNvSpPr>
              <a:spLocks noChangeAspect="1" noChangeArrowheads="1"/>
            </p:cNvSpPr>
            <p:nvPr/>
          </p:nvSpPr>
          <p:spPr bwMode="auto">
            <a:xfrm>
              <a:off x="912" y="1435"/>
              <a:ext cx="768" cy="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noProof="1">
                  <a:latin typeface="Arial" pitchFamily="34" charset="0"/>
                  <a:ea typeface="+mn-ea"/>
                  <a:cs typeface="Arial" pitchFamily="34" charset="0"/>
                </a:rPr>
                <a:t>state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600" noProof="1">
                  <a:latin typeface="Arial" pitchFamily="34" charset="0"/>
                  <a:ea typeface="+mn-ea"/>
                  <a:cs typeface="Arial" pitchFamily="34" charset="0"/>
                </a:rPr>
                <a:t>observerList</a:t>
              </a:r>
              <a:endParaRPr lang="en-US" sz="16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73" name="Oval 26"/>
          <p:cNvSpPr>
            <a:spLocks noChangeAspect="1" noChangeArrowheads="1"/>
          </p:cNvSpPr>
          <p:nvPr/>
        </p:nvSpPr>
        <p:spPr bwMode="auto">
          <a:xfrm>
            <a:off x="5258157" y="2380974"/>
            <a:ext cx="84707" cy="997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6000">
              <a:latin typeface="Arial" pitchFamily="34" charset="0"/>
              <a:cs typeface="Arial" pitchFamily="34" charset="0"/>
            </a:endParaRPr>
          </a:p>
        </p:txBody>
      </p:sp>
      <p:sp>
        <p:nvSpPr>
          <p:cNvPr id="74" name="Line 27"/>
          <p:cNvSpPr>
            <a:spLocks noChangeAspect="1" noChangeShapeType="1"/>
          </p:cNvSpPr>
          <p:nvPr/>
        </p:nvSpPr>
        <p:spPr bwMode="auto">
          <a:xfrm rot="5400000">
            <a:off x="5614586" y="2173027"/>
            <a:ext cx="0" cy="52731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800">
              <a:latin typeface="Arial" pitchFamily="34" charset="0"/>
              <a:cs typeface="Arial" pitchFamily="34" charset="0"/>
            </a:endParaRPr>
          </a:p>
        </p:txBody>
      </p:sp>
      <p:sp>
        <p:nvSpPr>
          <p:cNvPr id="76" name="Line 31"/>
          <p:cNvSpPr>
            <a:spLocks noChangeAspect="1" noChangeShapeType="1"/>
          </p:cNvSpPr>
          <p:nvPr/>
        </p:nvSpPr>
        <p:spPr bwMode="auto">
          <a:xfrm>
            <a:off x="5153288" y="2997206"/>
            <a:ext cx="0" cy="1298584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800">
              <a:latin typeface="Arial" pitchFamily="34" charset="0"/>
              <a:cs typeface="Arial" pitchFamily="34" charset="0"/>
            </a:endParaRPr>
          </a:p>
        </p:txBody>
      </p:sp>
      <p:sp>
        <p:nvSpPr>
          <p:cNvPr id="77" name="Text Box 32"/>
          <p:cNvSpPr txBox="1">
            <a:spLocks noChangeAspect="1" noChangeArrowheads="1"/>
          </p:cNvSpPr>
          <p:nvPr/>
        </p:nvSpPr>
        <p:spPr bwMode="auto">
          <a:xfrm>
            <a:off x="7346847" y="1428460"/>
            <a:ext cx="277248" cy="35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>
              <a:lnSpc>
                <a:spcPct val="100000"/>
              </a:lnSpc>
              <a:spcBef>
                <a:spcPts val="0"/>
              </a:spcBef>
            </a:pPr>
            <a:r>
              <a:rPr lang="en-US" sz="1600" noProof="1">
                <a:latin typeface="Arial" pitchFamily="34" charset="0"/>
                <a:cs typeface="Arial" pitchFamily="34" charset="0"/>
              </a:rPr>
              <a:t>*</a:t>
            </a:r>
            <a:endParaRPr lang="en-US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78" name="Rectangle 20"/>
          <p:cNvSpPr>
            <a:spLocks noChangeAspect="1" noChangeArrowheads="1"/>
          </p:cNvSpPr>
          <p:nvPr/>
        </p:nvSpPr>
        <p:spPr bwMode="auto">
          <a:xfrm>
            <a:off x="5830257" y="1918845"/>
            <a:ext cx="1295025" cy="698119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762000">
              <a:lnSpc>
                <a:spcPct val="100000"/>
              </a:lnSpc>
              <a:spcBef>
                <a:spcPts val="0"/>
              </a:spcBef>
            </a:pPr>
            <a:r>
              <a:rPr lang="en-US" sz="1600" noProof="1">
                <a:latin typeface="Arial" pitchFamily="34" charset="0"/>
                <a:cs typeface="Arial" pitchFamily="34" charset="0"/>
              </a:rPr>
              <a:t>state = X;</a:t>
            </a:r>
          </a:p>
          <a:p>
            <a:pPr defTabSz="762000">
              <a:lnSpc>
                <a:spcPct val="100000"/>
              </a:lnSpc>
              <a:spcBef>
                <a:spcPts val="0"/>
              </a:spcBef>
            </a:pPr>
            <a:r>
              <a:rPr lang="en-US" sz="1600" noProof="1">
                <a:latin typeface="Arial" pitchFamily="34" charset="0"/>
                <a:cs typeface="Arial" pitchFamily="34" charset="0"/>
              </a:rPr>
              <a:t>notify();</a:t>
            </a:r>
            <a:r>
              <a:rPr lang="en-US" noProof="1"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79" name="Freeform 21"/>
          <p:cNvSpPr>
            <a:spLocks noChangeAspect="1"/>
          </p:cNvSpPr>
          <p:nvPr/>
        </p:nvSpPr>
        <p:spPr bwMode="auto">
          <a:xfrm>
            <a:off x="6955917" y="1910359"/>
            <a:ext cx="169414" cy="199462"/>
          </a:xfrm>
          <a:custGeom>
            <a:avLst/>
            <a:gdLst>
              <a:gd name="T0" fmla="*/ 0 w 96"/>
              <a:gd name="T1" fmla="*/ 0 h 96"/>
              <a:gd name="T2" fmla="*/ 96 w 96"/>
              <a:gd name="T3" fmla="*/ 96 h 96"/>
              <a:gd name="T4" fmla="*/ 96 w 96"/>
              <a:gd name="T5" fmla="*/ 0 h 96"/>
              <a:gd name="T6" fmla="*/ 0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96"/>
              <a:gd name="T14" fmla="*/ 96 w 96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96">
                <a:moveTo>
                  <a:pt x="0" y="0"/>
                </a:moveTo>
                <a:lnTo>
                  <a:pt x="96" y="96"/>
                </a:lnTo>
                <a:lnTo>
                  <a:pt x="96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60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0" name="Group 9"/>
          <p:cNvGrpSpPr>
            <a:grpSpLocks noChangeAspect="1"/>
          </p:cNvGrpSpPr>
          <p:nvPr/>
        </p:nvGrpSpPr>
        <p:grpSpPr bwMode="auto">
          <a:xfrm>
            <a:off x="7267263" y="4210747"/>
            <a:ext cx="1694130" cy="398926"/>
            <a:chOff x="2400" y="2937"/>
            <a:chExt cx="960" cy="192"/>
          </a:xfrm>
        </p:grpSpPr>
        <p:sp>
          <p:nvSpPr>
            <p:cNvPr id="83" name="Rectangle 10"/>
            <p:cNvSpPr>
              <a:spLocks noChangeAspect="1" noChangeArrowheads="1"/>
            </p:cNvSpPr>
            <p:nvPr/>
          </p:nvSpPr>
          <p:spPr bwMode="auto">
            <a:xfrm>
              <a:off x="2400" y="2937"/>
              <a:ext cx="960" cy="19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noProof="1">
                  <a:latin typeface="Arial" pitchFamily="34" charset="0"/>
                  <a:cs typeface="Arial" pitchFamily="34" charset="0"/>
                </a:rPr>
                <a:t>s-&gt;getData()</a:t>
              </a:r>
            </a:p>
          </p:txBody>
        </p:sp>
        <p:sp>
          <p:nvSpPr>
            <p:cNvPr id="84" name="Freeform 11"/>
            <p:cNvSpPr>
              <a:spLocks noChangeAspect="1"/>
            </p:cNvSpPr>
            <p:nvPr/>
          </p:nvSpPr>
          <p:spPr bwMode="auto">
            <a:xfrm>
              <a:off x="3264" y="2937"/>
              <a:ext cx="96" cy="96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60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81" name="Rectangle 28"/>
          <p:cNvSpPr>
            <a:spLocks noChangeAspect="1" noChangeArrowheads="1"/>
          </p:cNvSpPr>
          <p:nvPr/>
        </p:nvSpPr>
        <p:spPr bwMode="auto">
          <a:xfrm>
            <a:off x="4826154" y="3762578"/>
            <a:ext cx="1983090" cy="91332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762000">
              <a:lnSpc>
                <a:spcPct val="100000"/>
              </a:lnSpc>
              <a:spcBef>
                <a:spcPts val="0"/>
              </a:spcBef>
            </a:pPr>
            <a:r>
              <a:rPr lang="en-US" sz="1600" noProof="1">
                <a:latin typeface="Arial" pitchFamily="34" charset="0"/>
                <a:cs typeface="Arial" pitchFamily="34" charset="0"/>
              </a:rPr>
              <a:t>for all observers</a:t>
            </a:r>
            <a:br>
              <a:rPr lang="en-US" sz="1600" noProof="1">
                <a:latin typeface="Arial" pitchFamily="34" charset="0"/>
                <a:cs typeface="Arial" pitchFamily="34" charset="0"/>
              </a:rPr>
            </a:br>
            <a:r>
              <a:rPr lang="en-US" sz="1600" noProof="1">
                <a:latin typeface="Arial" pitchFamily="34" charset="0"/>
                <a:cs typeface="Arial" pitchFamily="34" charset="0"/>
              </a:rPr>
              <a:t>in observerList do</a:t>
            </a:r>
          </a:p>
          <a:p>
            <a:pPr defTabSz="762000">
              <a:lnSpc>
                <a:spcPct val="100000"/>
              </a:lnSpc>
              <a:spcBef>
                <a:spcPts val="0"/>
              </a:spcBef>
            </a:pPr>
            <a:r>
              <a:rPr lang="en-US" sz="1600" noProof="1">
                <a:latin typeface="Arial" pitchFamily="34" charset="0"/>
                <a:cs typeface="Arial" pitchFamily="34" charset="0"/>
              </a:rPr>
              <a:t>   observer.update</a:t>
            </a:r>
            <a:r>
              <a:rPr lang="en-US" sz="1600" noProof="1" smtClean="0">
                <a:latin typeface="Arial" pitchFamily="34" charset="0"/>
                <a:cs typeface="Arial" pitchFamily="34" charset="0"/>
              </a:rPr>
              <a:t>()</a:t>
            </a:r>
            <a:endParaRPr lang="en-US" sz="1600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Freeform 29"/>
          <p:cNvSpPr>
            <a:spLocks noChangeAspect="1"/>
          </p:cNvSpPr>
          <p:nvPr/>
        </p:nvSpPr>
        <p:spPr bwMode="auto">
          <a:xfrm>
            <a:off x="6642017" y="3752970"/>
            <a:ext cx="169414" cy="199462"/>
          </a:xfrm>
          <a:custGeom>
            <a:avLst/>
            <a:gdLst>
              <a:gd name="T0" fmla="*/ 0 w 96"/>
              <a:gd name="T1" fmla="*/ 0 h 96"/>
              <a:gd name="T2" fmla="*/ 96 w 96"/>
              <a:gd name="T3" fmla="*/ 96 h 96"/>
              <a:gd name="T4" fmla="*/ 96 w 96"/>
              <a:gd name="T5" fmla="*/ 0 h 96"/>
              <a:gd name="T6" fmla="*/ 0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96"/>
              <a:gd name="T14" fmla="*/ 96 w 96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96">
                <a:moveTo>
                  <a:pt x="0" y="0"/>
                </a:moveTo>
                <a:lnTo>
                  <a:pt x="96" y="96"/>
                </a:lnTo>
                <a:lnTo>
                  <a:pt x="96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6000">
              <a:latin typeface="Arial" pitchFamily="34" charset="0"/>
              <a:cs typeface="Arial" pitchFamily="34" charset="0"/>
            </a:endParaRPr>
          </a:p>
        </p:txBody>
      </p:sp>
      <p:sp>
        <p:nvSpPr>
          <p:cNvPr id="75" name="Oval 30"/>
          <p:cNvSpPr>
            <a:spLocks noChangeAspect="1" noChangeArrowheads="1"/>
          </p:cNvSpPr>
          <p:nvPr/>
        </p:nvSpPr>
        <p:spPr bwMode="auto">
          <a:xfrm>
            <a:off x="5102190" y="2911258"/>
            <a:ext cx="84707" cy="99731"/>
          </a:xfrm>
          <a:prstGeom prst="ellipse">
            <a:avLst/>
          </a:pr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6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083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319" y="957138"/>
            <a:ext cx="4495925" cy="4713680"/>
          </a:xfrm>
        </p:spPr>
        <p:txBody>
          <a:bodyPr/>
          <a:lstStyle/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are independent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programming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languages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implementation techniques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define “micro-architectures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</a:t>
            </a:r>
          </a:p>
          <a:p>
            <a:pPr marL="520700" lvl="1" indent="-233363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i.e.,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recurring design structure</a:t>
            </a:r>
          </a:p>
          <a:p>
            <a:pPr marL="233363" indent="-233363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dirty="0" smtClean="0"/>
              <a:t>They aren’t code or (concrete) designs, </a:t>
            </a:r>
            <a:r>
              <a:rPr lang="en-US" sz="2000" dirty="0"/>
              <a:t>so </a:t>
            </a:r>
            <a:r>
              <a:rPr lang="en-US" sz="2000" dirty="0" smtClean="0"/>
              <a:t>they must be reified </a:t>
            </a:r>
            <a:br>
              <a:rPr lang="en-US" sz="2000" dirty="0" smtClean="0"/>
            </a:br>
            <a:r>
              <a:rPr lang="en-US" sz="2000" dirty="0" smtClean="0"/>
              <a:t>&amp; applied in particular languages</a:t>
            </a:r>
            <a:endParaRPr lang="en-US" sz="2000" dirty="0"/>
          </a:p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Common Characteristics of Patterns</a:t>
            </a:r>
          </a:p>
        </p:txBody>
      </p:sp>
      <p:sp>
        <p:nvSpPr>
          <p:cNvPr id="23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268440" y="1277405"/>
            <a:ext cx="4280490" cy="229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1075386" y="4714329"/>
            <a:ext cx="18560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i="1" dirty="0" smtClean="0"/>
              <a:t>Observer pattern in Java</a:t>
            </a:r>
            <a:endParaRPr lang="en-US" sz="2000" i="1" dirty="0"/>
          </a:p>
        </p:txBody>
      </p:sp>
      <p:sp>
        <p:nvSpPr>
          <p:cNvPr id="9" name="Rectangle 8"/>
          <p:cNvSpPr/>
          <p:nvPr/>
        </p:nvSpPr>
        <p:spPr bwMode="auto">
          <a:xfrm>
            <a:off x="0" y="6348845"/>
            <a:ext cx="9144000" cy="4987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74651" y="957394"/>
            <a:ext cx="52076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ublic class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extends Observer { 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public void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update(Observable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      Object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{ /*…*/ }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74651" y="2720621"/>
            <a:ext cx="532733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ublic class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extends Observable,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implements Runnable {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public void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run() 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 /*…*/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notifyObservers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(/*…*/);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85839" y="4469746"/>
            <a:ext cx="5792331" cy="236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</a:t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	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=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	new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eventSource.addObserver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Thread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thread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new Thread(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thread.start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320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319" y="957138"/>
            <a:ext cx="4495925" cy="4713680"/>
          </a:xfrm>
        </p:spPr>
        <p:txBody>
          <a:bodyPr/>
          <a:lstStyle/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are independent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programming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languages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implementation techniques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define “micro-architectures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</a:t>
            </a:r>
          </a:p>
          <a:p>
            <a:pPr marL="520700" lvl="1" indent="-233363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i.e.,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recurring design structure</a:t>
            </a:r>
          </a:p>
          <a:p>
            <a:pPr marL="233363" indent="-233363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dirty="0" smtClean="0"/>
              <a:t>They aren’t code or (concrete) designs, </a:t>
            </a:r>
            <a:r>
              <a:rPr lang="en-US" sz="2000" dirty="0"/>
              <a:t>so </a:t>
            </a:r>
            <a:r>
              <a:rPr lang="en-US" sz="2000" dirty="0" smtClean="0"/>
              <a:t>they must be reified </a:t>
            </a:r>
            <a:br>
              <a:rPr lang="en-US" sz="2000" dirty="0" smtClean="0"/>
            </a:br>
            <a:r>
              <a:rPr lang="en-US" sz="2000" dirty="0" smtClean="0"/>
              <a:t>&amp; applied in particular languages</a:t>
            </a:r>
            <a:endParaRPr lang="en-US" sz="2000" dirty="0"/>
          </a:p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Common Characteristics of Patterns</a:t>
            </a:r>
          </a:p>
        </p:txBody>
      </p:sp>
      <p:sp>
        <p:nvSpPr>
          <p:cNvPr id="23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268440" y="1277405"/>
            <a:ext cx="4280490" cy="229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0" y="6348845"/>
            <a:ext cx="9144000" cy="4987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34270" y="957394"/>
            <a:ext cx="52076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: public Observer {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public: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virtual void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update(Observable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o,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            Object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{ /* … */ }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34270" y="3021960"/>
            <a:ext cx="53273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: public Observable,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public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ACE_Task_Base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{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public: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virtual void svc()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{ /*…*/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notify_observers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(/*…*/);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237013" y="5079957"/>
            <a:ext cx="59292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add_observer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Event_Task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task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task-&gt;activate();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280963"/>
            <a:ext cx="334994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i="1" dirty="0" smtClean="0"/>
              <a:t>Observer pattern in C++/ACE</a:t>
            </a:r>
          </a:p>
          <a:p>
            <a:pPr algn="ctr">
              <a:defRPr/>
            </a:pPr>
            <a:r>
              <a:rPr lang="en-US" sz="2000" i="1" dirty="0" smtClean="0"/>
              <a:t>(uses the </a:t>
            </a:r>
            <a:r>
              <a:rPr lang="en-US" sz="2000" i="1" dirty="0" err="1" smtClean="0"/>
              <a:t>GoF</a:t>
            </a:r>
            <a:r>
              <a:rPr lang="en-US" sz="2000" i="1" dirty="0" smtClean="0"/>
              <a:t> Bridge pattern with reference counting to simplify memory management &amp; ensure exception-safe semantics)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27389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09634" y="1273245"/>
            <a:ext cx="5127307" cy="53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2000" dirty="0" smtClean="0"/>
          </a:p>
        </p:txBody>
      </p:sp>
      <p:sp>
        <p:nvSpPr>
          <p:cNvPr id="4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319" y="957138"/>
            <a:ext cx="5358505" cy="5497450"/>
          </a:xfrm>
        </p:spPr>
        <p:txBody>
          <a:bodyPr/>
          <a:lstStyle/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are independent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programming languages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implementation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techniques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define “micro-architectures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</a:t>
            </a:r>
          </a:p>
          <a:p>
            <a:pPr marL="520700" lvl="1" indent="-233363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i.e.,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recurring design structure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They aren’t code or (concrete)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designs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so they must be reified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applied in particular languages</a:t>
            </a:r>
          </a:p>
          <a:p>
            <a:pPr marL="233363" indent="-233363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dirty="0" smtClean="0"/>
              <a:t>They are not methods, but can be used </a:t>
            </a:r>
            <a:br>
              <a:rPr lang="en-US" sz="2000" dirty="0" smtClean="0"/>
            </a:br>
            <a:r>
              <a:rPr lang="en-US" sz="2000" dirty="0" smtClean="0"/>
              <a:t>an adjunct </a:t>
            </a:r>
            <a:r>
              <a:rPr lang="en-US" sz="2000" dirty="0"/>
              <a:t>to other </a:t>
            </a:r>
            <a:r>
              <a:rPr lang="en-US" sz="2000" dirty="0" smtClean="0"/>
              <a:t>methods </a:t>
            </a:r>
            <a:endParaRPr lang="en-US" sz="2000" dirty="0"/>
          </a:p>
          <a:p>
            <a:pPr lvl="1" indent="-233363"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/>
              <a:t>e.g., </a:t>
            </a:r>
            <a:r>
              <a:rPr lang="en-US" sz="2000" dirty="0" smtClean="0"/>
              <a:t>Rational Unified Process, Agile, </a:t>
            </a:r>
            <a:r>
              <a:rPr lang="en-US" sz="2000" dirty="0"/>
              <a:t>etc</a:t>
            </a:r>
            <a:r>
              <a:rPr lang="en-US" sz="2000" dirty="0" smtClean="0"/>
              <a:t>.</a:t>
            </a:r>
          </a:p>
          <a:p>
            <a:pPr lvl="1" indent="-233363"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Common Characteristics of Patterns</a:t>
            </a:r>
          </a:p>
        </p:txBody>
      </p:sp>
      <p:sp>
        <p:nvSpPr>
          <p:cNvPr id="23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268440" y="1277405"/>
            <a:ext cx="4280490" cy="229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14338" name="Picture 2" descr="http://t2.gstatic.com/images?q=tbn:ANd9GcQQy49cZl1b67k4V_Ez8qdxFTIDw9zU__ND2q6AEOgko1bUEtW10LZv2jV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634" y="1104278"/>
            <a:ext cx="1906893" cy="25556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http://www.secc.org.eg/Library%20Books/The%20Rational%20Unified%20Process%20Made%20Eas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539" y="3016205"/>
            <a:ext cx="1893343" cy="244586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194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319" y="957138"/>
            <a:ext cx="5358505" cy="5497450"/>
          </a:xfrm>
        </p:spPr>
        <p:txBody>
          <a:bodyPr/>
          <a:lstStyle/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are independent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programming languages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implementation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techniques</a:t>
            </a:r>
            <a:endParaRPr lang="en-US" sz="2000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They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define “micro-architectures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” </a:t>
            </a:r>
          </a:p>
          <a:p>
            <a:pPr marL="520700" lvl="1" indent="-233363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i.e.,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recurring design structure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They aren’t code or (concrete)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designs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so they must be reified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applied in particular languages</a:t>
            </a:r>
          </a:p>
          <a:p>
            <a:pPr marL="233363" indent="-233363">
              <a:spcBef>
                <a:spcPts val="1200"/>
              </a:spcBef>
              <a:spcAft>
                <a:spcPts val="0"/>
              </a:spcAft>
              <a:buSzPct val="100000"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are not methods, but can be used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an adjunct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to other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methods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33363"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Rational Unified Process, Agile,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etc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233363" lvl="1" indent="-233363"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r>
              <a:rPr lang="en-US" sz="2000" dirty="0" smtClean="0"/>
              <a:t>There are also patterns for organizing effective software development teams &amp; navigating other complex settings</a:t>
            </a:r>
            <a:endParaRPr lang="en-US" sz="2000" dirty="0"/>
          </a:p>
          <a:p>
            <a:pPr lvl="1" indent="-233363"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ClrTx/>
              <a:buSzPct val="110000"/>
              <a:buFont typeface="Arial" pitchFamily="34" charset="0"/>
              <a:buChar char="•"/>
            </a:pP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Common Characteristics of Patterns</a:t>
            </a:r>
          </a:p>
        </p:txBody>
      </p:sp>
      <p:sp>
        <p:nvSpPr>
          <p:cNvPr id="23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268440" y="1277405"/>
            <a:ext cx="4280490" cy="229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011" y="1365495"/>
            <a:ext cx="1957687" cy="23941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 descr="http://ecx.images-amazon.com/images/I/51EVRH8T6VL._SL500_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932" y="3034012"/>
            <a:ext cx="1968166" cy="23618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835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0319" y="977016"/>
            <a:ext cx="5358505" cy="5497450"/>
          </a:xfrm>
        </p:spPr>
        <p:txBody>
          <a:bodyPr/>
          <a:lstStyle/>
          <a:p>
            <a:pPr marL="231775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Name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statement of pattern </a:t>
            </a:r>
            <a:r>
              <a:rPr lang="en-US" sz="2000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intent</a:t>
            </a:r>
          </a:p>
          <a:p>
            <a:pPr marL="231775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Problem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addressed by pattern </a:t>
            </a:r>
          </a:p>
          <a:p>
            <a:pPr marL="461963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Including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“forces” &amp; “applicability” </a:t>
            </a: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Solution </a:t>
            </a:r>
            <a:endParaRPr lang="en-US" sz="2000" b="1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61963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Visual &amp; textual descriptions of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structure &amp; dynamics </a:t>
            </a: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indent="-231775" eaLnBrk="1" hangingPunct="1">
              <a:spcBef>
                <a:spcPts val="12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Examples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</a:t>
            </a:r>
            <a:r>
              <a:rPr lang="en-US" sz="2000" b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Implementation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guidance  </a:t>
            </a: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61963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May include source code </a:t>
            </a: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snippets</a:t>
            </a:r>
          </a:p>
          <a:p>
            <a:pPr marL="231775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Consequences </a:t>
            </a:r>
          </a:p>
          <a:p>
            <a:pPr marL="461963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Pros &amp; cons of applying the pattern </a:t>
            </a: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Known uses </a:t>
            </a:r>
            <a:endParaRPr lang="en-US" sz="2000" b="1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63550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“Rule </a:t>
            </a: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three” </a:t>
            </a: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1775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b="1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Related patterns </a:t>
            </a:r>
            <a:endParaRPr lang="en-US" sz="2000" b="1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61963" indent="-231775" eaLnBrk="1" hangingPunct="1">
              <a:spcBef>
                <a:spcPts val="600"/>
              </a:spcBef>
              <a:spcAft>
                <a:spcPts val="0"/>
              </a:spcAft>
              <a:buSzPct val="110000"/>
              <a:buFont typeface="Arial" pitchFamily="34" charset="0"/>
              <a:buChar char="•"/>
            </a:pPr>
            <a:r>
              <a:rPr lang="en-US" sz="2000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Tradeoffs between alternative patterns </a:t>
            </a:r>
            <a:endParaRPr lang="en-US" sz="2000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/>
              <a:t>Common Parts of a Pattern Description</a:t>
            </a:r>
            <a:endParaRPr lang="en-US" sz="3200" dirty="0" smtClean="0"/>
          </a:p>
        </p:txBody>
      </p:sp>
      <p:sp>
        <p:nvSpPr>
          <p:cNvPr id="23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7268440" y="1277405"/>
            <a:ext cx="4280490" cy="2294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itchFamily="34" charset="0"/>
              <a:buChar char="•"/>
            </a:pPr>
            <a:endParaRPr lang="en-US" sz="2000" dirty="0"/>
          </a:p>
        </p:txBody>
      </p:sp>
      <p:sp>
        <p:nvSpPr>
          <p:cNvPr id="2" name="Rectangle 1"/>
          <p:cNvSpPr/>
          <p:nvPr/>
        </p:nvSpPr>
        <p:spPr>
          <a:xfrm>
            <a:off x="696190" y="6454715"/>
            <a:ext cx="757497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r>
              <a:rPr lang="en-US" sz="2000" dirty="0" smtClean="0"/>
              <a:t>See </a:t>
            </a:r>
            <a:r>
              <a:rPr lang="en-US" sz="2000" dirty="0" smtClean="0">
                <a:hlinkClick r:id="rId3"/>
              </a:rPr>
              <a:t>c2.com/</a:t>
            </a:r>
            <a:r>
              <a:rPr lang="en-US" sz="2000" dirty="0" err="1" smtClean="0">
                <a:hlinkClick r:id="rId3"/>
              </a:rPr>
              <a:t>cgi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 err="1" smtClean="0">
                <a:hlinkClick r:id="rId3"/>
              </a:rPr>
              <a:t>wiki?PatternForms</a:t>
            </a:r>
            <a:r>
              <a:rPr lang="en-US" sz="2000" dirty="0" smtClean="0"/>
              <a:t> for </a:t>
            </a:r>
            <a:r>
              <a:rPr lang="en-US" sz="2000" dirty="0"/>
              <a:t>more info on pattern forms </a:t>
            </a:r>
          </a:p>
        </p:txBody>
      </p:sp>
      <p:pic>
        <p:nvPicPr>
          <p:cNvPr id="9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9783" y="1359695"/>
            <a:ext cx="1708866" cy="21295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43" y="3938782"/>
            <a:ext cx="1718657" cy="21508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381926" y="3222086"/>
            <a:ext cx="3722485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440" y="2036618"/>
            <a:ext cx="1788902" cy="260811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1904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004461"/>
            <a:ext cx="5309755" cy="5044963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Patterns </a:t>
            </a:r>
            <a:r>
              <a:rPr lang="en-US" sz="2000" dirty="0" smtClean="0"/>
              <a:t>support design </a:t>
            </a:r>
            <a:r>
              <a:rPr lang="en-US" sz="2000" dirty="0"/>
              <a:t>at </a:t>
            </a:r>
            <a:r>
              <a:rPr lang="en-US" sz="2000" dirty="0" smtClean="0"/>
              <a:t>a more </a:t>
            </a:r>
            <a:br>
              <a:rPr lang="en-US" sz="2000" dirty="0" smtClean="0"/>
            </a:br>
            <a:r>
              <a:rPr lang="en-US" sz="2000" dirty="0" smtClean="0"/>
              <a:t>abstract level than code</a:t>
            </a:r>
            <a:endParaRPr lang="en-US" sz="2000" dirty="0"/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Emphasize design </a:t>
            </a:r>
            <a:r>
              <a:rPr lang="en-US" sz="2000" i="1" dirty="0"/>
              <a:t>qua</a:t>
            </a:r>
            <a:r>
              <a:rPr lang="en-US" sz="2000" dirty="0"/>
              <a:t> design, </a:t>
            </a:r>
            <a:br>
              <a:rPr lang="en-US" sz="2000" dirty="0"/>
            </a:br>
            <a:r>
              <a:rPr lang="en-US" sz="2000" dirty="0"/>
              <a:t>not (obscure) language features</a:t>
            </a:r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Treat class/object interactions </a:t>
            </a:r>
            <a:br>
              <a:rPr lang="en-US" sz="2000" dirty="0" smtClean="0"/>
            </a:br>
            <a:r>
              <a:rPr lang="en-US" sz="2000" dirty="0" smtClean="0"/>
              <a:t>as a cohesive conceptual unit</a:t>
            </a:r>
            <a:endParaRPr lang="en-US" sz="2000" dirty="0"/>
          </a:p>
          <a:p>
            <a:pPr marL="461963" lvl="1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Provide </a:t>
            </a:r>
            <a:r>
              <a:rPr lang="en-US" sz="2000" dirty="0"/>
              <a:t>ideal targets for </a:t>
            </a:r>
            <a:r>
              <a:rPr lang="en-US" sz="2000" dirty="0" smtClean="0"/>
              <a:t>design </a:t>
            </a:r>
            <a:br>
              <a:rPr lang="en-US" sz="2000" dirty="0" smtClean="0"/>
            </a:br>
            <a:r>
              <a:rPr lang="en-US" sz="2000" dirty="0" smtClean="0"/>
              <a:t>&amp; implementation refactoring</a:t>
            </a:r>
          </a:p>
          <a:p>
            <a:pPr marL="688975" lvl="2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dirty="0" smtClean="0"/>
              <a:t>e.g., adapters &amp; (wrapper) facades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5013088" y="1727264"/>
            <a:ext cx="4024032" cy="2732617"/>
            <a:chOff x="5013088" y="1727264"/>
            <a:chExt cx="4024032" cy="2732617"/>
          </a:xfrm>
        </p:grpSpPr>
        <p:sp>
          <p:nvSpPr>
            <p:cNvPr id="33" name="AutoShape 6"/>
            <p:cNvSpPr>
              <a:spLocks noChangeAspect="1" noChangeArrowheads="1"/>
            </p:cNvSpPr>
            <p:nvPr/>
          </p:nvSpPr>
          <p:spPr bwMode="auto">
            <a:xfrm>
              <a:off x="8400676" y="2327995"/>
              <a:ext cx="199866" cy="22511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4" name="Line 7"/>
            <p:cNvSpPr>
              <a:spLocks noChangeAspect="1" noChangeShapeType="1"/>
            </p:cNvSpPr>
            <p:nvPr/>
          </p:nvSpPr>
          <p:spPr bwMode="auto">
            <a:xfrm>
              <a:off x="8490218" y="2553114"/>
              <a:ext cx="0" cy="391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Line 8"/>
            <p:cNvSpPr>
              <a:spLocks noChangeAspect="1" noChangeShapeType="1"/>
            </p:cNvSpPr>
            <p:nvPr/>
          </p:nvSpPr>
          <p:spPr bwMode="auto">
            <a:xfrm>
              <a:off x="6011036" y="2057459"/>
              <a:ext cx="195659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6" name="Group 9"/>
            <p:cNvGrpSpPr>
              <a:grpSpLocks noChangeAspect="1"/>
            </p:cNvGrpSpPr>
            <p:nvPr/>
          </p:nvGrpSpPr>
          <p:grpSpPr bwMode="auto">
            <a:xfrm>
              <a:off x="7580706" y="4159723"/>
              <a:ext cx="1332441" cy="300158"/>
              <a:chOff x="2400" y="2937"/>
              <a:chExt cx="960" cy="192"/>
            </a:xfrm>
          </p:grpSpPr>
          <p:sp>
            <p:nvSpPr>
              <p:cNvPr id="87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2400" y="2937"/>
                <a:ext cx="96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s-&gt;getData()</a:t>
                </a:r>
              </a:p>
            </p:txBody>
          </p:sp>
          <p:sp>
            <p:nvSpPr>
              <p:cNvPr id="88" name="Freeform 11"/>
              <p:cNvSpPr>
                <a:spLocks noChangeAspect="1"/>
              </p:cNvSpPr>
              <p:nvPr/>
            </p:nvSpPr>
            <p:spPr bwMode="auto">
              <a:xfrm>
                <a:off x="3264" y="2937"/>
                <a:ext cx="96" cy="96"/>
              </a:xfrm>
              <a:custGeom>
                <a:avLst/>
                <a:gdLst>
                  <a:gd name="T0" fmla="*/ 0 w 96"/>
                  <a:gd name="T1" fmla="*/ 0 h 96"/>
                  <a:gd name="T2" fmla="*/ 96 w 96"/>
                  <a:gd name="T3" fmla="*/ 96 h 96"/>
                  <a:gd name="T4" fmla="*/ 96 w 96"/>
                  <a:gd name="T5" fmla="*/ 0 h 96"/>
                  <a:gd name="T6" fmla="*/ 0 w 96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0"/>
                    </a:moveTo>
                    <a:lnTo>
                      <a:pt x="96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480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7" name="Group 12"/>
            <p:cNvGrpSpPr>
              <a:grpSpLocks noChangeAspect="1"/>
            </p:cNvGrpSpPr>
            <p:nvPr/>
          </p:nvGrpSpPr>
          <p:grpSpPr bwMode="auto">
            <a:xfrm>
              <a:off x="7967633" y="1775401"/>
              <a:ext cx="1065953" cy="525277"/>
              <a:chOff x="2256" y="1257"/>
              <a:chExt cx="768" cy="336"/>
            </a:xfrm>
          </p:grpSpPr>
          <p:sp>
            <p:nvSpPr>
              <p:cNvPr id="85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2256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i="1" noProof="1">
                    <a:latin typeface="Arial" pitchFamily="34" charset="0"/>
                    <a:ea typeface="+mn-ea"/>
                    <a:cs typeface="Arial" pitchFamily="34" charset="0"/>
                  </a:rPr>
                  <a:t>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6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2256" y="1438"/>
                <a:ext cx="768" cy="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i="1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</p:txBody>
          </p:sp>
        </p:grpSp>
        <p:grpSp>
          <p:nvGrpSpPr>
            <p:cNvPr id="66" name="Group 15"/>
            <p:cNvGrpSpPr>
              <a:grpSpLocks noChangeAspect="1"/>
            </p:cNvGrpSpPr>
            <p:nvPr/>
          </p:nvGrpSpPr>
          <p:grpSpPr bwMode="auto">
            <a:xfrm>
              <a:off x="7486485" y="2952763"/>
              <a:ext cx="1550635" cy="675356"/>
              <a:chOff x="240" y="912"/>
              <a:chExt cx="768" cy="432"/>
            </a:xfrm>
          </p:grpSpPr>
          <p:sp>
            <p:nvSpPr>
              <p:cNvPr id="8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43" y="914"/>
                <a:ext cx="764" cy="1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ConcreteObserver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243" y="1092"/>
                <a:ext cx="764" cy="2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doSomething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67" name="Line 19"/>
            <p:cNvSpPr>
              <a:spLocks noChangeAspect="1" noChangeShapeType="1"/>
            </p:cNvSpPr>
            <p:nvPr/>
          </p:nvSpPr>
          <p:spPr bwMode="auto">
            <a:xfrm>
              <a:off x="8669601" y="3371827"/>
              <a:ext cx="0" cy="7865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Rectangle 20"/>
            <p:cNvSpPr>
              <a:spLocks noChangeAspect="1" noChangeArrowheads="1"/>
            </p:cNvSpPr>
            <p:nvPr/>
          </p:nvSpPr>
          <p:spPr bwMode="auto">
            <a:xfrm>
              <a:off x="6201319" y="2263362"/>
              <a:ext cx="1332441" cy="5252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state = X;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notify();</a:t>
              </a:r>
              <a:r>
                <a:rPr lang="en-US" sz="1400" noProof="1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69" name="Freeform 21"/>
            <p:cNvSpPr>
              <a:spLocks noChangeAspect="1"/>
            </p:cNvSpPr>
            <p:nvPr/>
          </p:nvSpPr>
          <p:spPr bwMode="auto">
            <a:xfrm>
              <a:off x="7401020" y="2256977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0" name="Group 22"/>
            <p:cNvGrpSpPr>
              <a:grpSpLocks noChangeAspect="1"/>
            </p:cNvGrpSpPr>
            <p:nvPr/>
          </p:nvGrpSpPr>
          <p:grpSpPr bwMode="auto">
            <a:xfrm>
              <a:off x="5013088" y="1727264"/>
              <a:ext cx="1065953" cy="1967833"/>
              <a:chOff x="961" y="1257"/>
              <a:chExt cx="768" cy="1063"/>
            </a:xfrm>
          </p:grpSpPr>
          <p:sp>
            <p:nvSpPr>
              <p:cNvPr id="80" name="Rectangle 79"/>
              <p:cNvSpPr>
                <a:spLocks noChangeAspect="1" noChangeArrowheads="1"/>
              </p:cNvSpPr>
              <p:nvPr/>
            </p:nvSpPr>
            <p:spPr bwMode="auto">
              <a:xfrm>
                <a:off x="961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Subject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1" name="Rectangle 80"/>
              <p:cNvSpPr>
                <a:spLocks noChangeAspect="1" noChangeArrowheads="1"/>
              </p:cNvSpPr>
              <p:nvPr/>
            </p:nvSpPr>
            <p:spPr bwMode="auto">
              <a:xfrm>
                <a:off x="961" y="1731"/>
                <a:ext cx="768" cy="5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cs typeface="Arial" pitchFamily="34" charset="0"/>
                  </a:rPr>
                  <a:t>setData</a:t>
                </a:r>
                <a:endParaRPr lang="en-US" sz="1200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getData</a:t>
                </a:r>
                <a:endParaRPr lang="en-US" sz="1200" i="1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notify </a:t>
                </a: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ea typeface="+mn-ea"/>
                    <a:cs typeface="Arial" pitchFamily="34" charset="0"/>
                  </a:rPr>
                  <a:t>attach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detach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82" name="Rectangle 81"/>
              <p:cNvSpPr>
                <a:spLocks noChangeAspect="1" noChangeArrowheads="1"/>
              </p:cNvSpPr>
              <p:nvPr/>
            </p:nvSpPr>
            <p:spPr bwMode="auto">
              <a:xfrm>
                <a:off x="961" y="1435"/>
                <a:ext cx="768" cy="2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state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observerList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71" name="Oval 26"/>
            <p:cNvSpPr>
              <a:spLocks noChangeAspect="1" noChangeArrowheads="1"/>
            </p:cNvSpPr>
            <p:nvPr/>
          </p:nvSpPr>
          <p:spPr bwMode="auto">
            <a:xfrm>
              <a:off x="5713616" y="2743897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Line 27"/>
            <p:cNvSpPr>
              <a:spLocks noChangeAspect="1" noChangeShapeType="1"/>
            </p:cNvSpPr>
            <p:nvPr/>
          </p:nvSpPr>
          <p:spPr bwMode="auto">
            <a:xfrm rot="5400000">
              <a:off x="5993949" y="2578447"/>
              <a:ext cx="0" cy="4147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Rectangle 28"/>
            <p:cNvSpPr>
              <a:spLocks noChangeAspect="1" noChangeArrowheads="1"/>
            </p:cNvSpPr>
            <p:nvPr/>
          </p:nvSpPr>
          <p:spPr bwMode="auto">
            <a:xfrm>
              <a:off x="5628792" y="3764558"/>
              <a:ext cx="1598929" cy="6872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for all observers</a:t>
              </a:r>
              <a:br>
                <a:rPr lang="en-US" sz="1200" noProof="1">
                  <a:latin typeface="Arial" pitchFamily="34" charset="0"/>
                  <a:cs typeface="Arial" pitchFamily="34" charset="0"/>
                </a:rPr>
              </a:br>
              <a:r>
                <a:rPr lang="en-US" sz="1200" noProof="1">
                  <a:latin typeface="Arial" pitchFamily="34" charset="0"/>
                  <a:cs typeface="Arial" pitchFamily="34" charset="0"/>
                </a:rPr>
                <a:t>in observerList do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   </a:t>
              </a:r>
              <a:r>
                <a:rPr lang="en-US" sz="1200" noProof="1" smtClean="0">
                  <a:latin typeface="Arial" pitchFamily="34" charset="0"/>
                  <a:cs typeface="Arial" pitchFamily="34" charset="0"/>
                </a:rPr>
                <a:t>observer.update()</a:t>
              </a:r>
              <a:endParaRPr lang="en-US" sz="12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Freeform 29"/>
            <p:cNvSpPr>
              <a:spLocks noChangeAspect="1"/>
            </p:cNvSpPr>
            <p:nvPr/>
          </p:nvSpPr>
          <p:spPr bwMode="auto">
            <a:xfrm>
              <a:off x="7095171" y="3757328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" name="Oval 30"/>
            <p:cNvSpPr>
              <a:spLocks noChangeAspect="1" noChangeArrowheads="1"/>
            </p:cNvSpPr>
            <p:nvPr/>
          </p:nvSpPr>
          <p:spPr bwMode="auto">
            <a:xfrm>
              <a:off x="5599315" y="311750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6" name="Line 31"/>
            <p:cNvSpPr>
              <a:spLocks noChangeAspect="1" noChangeShapeType="1"/>
            </p:cNvSpPr>
            <p:nvPr/>
          </p:nvSpPr>
          <p:spPr bwMode="auto">
            <a:xfrm>
              <a:off x="5630377" y="3180633"/>
              <a:ext cx="0" cy="9770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Text Box 32"/>
            <p:cNvSpPr txBox="1">
              <a:spLocks noChangeAspect="1" noChangeArrowheads="1"/>
            </p:cNvSpPr>
            <p:nvPr/>
          </p:nvSpPr>
          <p:spPr bwMode="auto">
            <a:xfrm>
              <a:off x="7726975" y="2015644"/>
              <a:ext cx="243978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*</a:t>
              </a:r>
              <a:endParaRPr lang="en-US" sz="14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169833" y="3018293"/>
              <a:ext cx="1297809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 smtClean="0"/>
                <a:t>Observer pattern</a:t>
              </a:r>
              <a:endParaRPr lang="en-US" i="1" dirty="0"/>
            </a:p>
          </p:txBody>
        </p:sp>
        <p:sp>
          <p:nvSpPr>
            <p:cNvPr id="79" name="Oval 18"/>
            <p:cNvSpPr>
              <a:spLocks noChangeAspect="1" noChangeArrowheads="1"/>
            </p:cNvSpPr>
            <p:nvPr/>
          </p:nvSpPr>
          <p:spPr bwMode="auto">
            <a:xfrm>
              <a:off x="8625900" y="331757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0251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111760" y="3664534"/>
            <a:ext cx="434340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3837">
              <a:lnSpc>
                <a:spcPct val="100000"/>
              </a:lnSpc>
              <a:spcBef>
                <a:spcPts val="600"/>
              </a:spcBef>
              <a:buClrTx/>
              <a:buSzTx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0" y="6391834"/>
            <a:ext cx="9112325" cy="448376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P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atterns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often equated with OO languages, but can apply to non-OO languages</a:t>
            </a:r>
          </a:p>
        </p:txBody>
      </p:sp>
      <p:pic>
        <p:nvPicPr>
          <p:cNvPr id="1026" name="Picture 2" descr="File:Spiral model (Boehm, 1988).sv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192" y="1067875"/>
            <a:ext cx="5184562" cy="439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2" y="1004461"/>
            <a:ext cx="5309757" cy="5044963"/>
          </a:xfrm>
        </p:spPr>
        <p:txBody>
          <a:bodyPr/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support design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at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 more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abstract level than code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2860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Emphasize design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qua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design,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not (obscure) language features</a:t>
            </a:r>
          </a:p>
          <a:p>
            <a:pPr lvl="1" indent="-22860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Treat class/object interactions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cohesive conceptual unit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lvl="1" indent="-22860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Provide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ideal targets for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design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implementation refactoring</a:t>
            </a:r>
          </a:p>
          <a:p>
            <a:pPr marL="685800" lvl="1" indent="-228600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adapters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(wrapper)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facades</a:t>
            </a:r>
          </a:p>
          <a:p>
            <a:pPr marL="233363" lvl="0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Patterns can be applied in all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lifecycle phases</a:t>
            </a:r>
          </a:p>
          <a:p>
            <a:pPr marL="457200" indent="-233363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Analysis, design, &amp; reviews</a:t>
            </a:r>
          </a:p>
          <a:p>
            <a:pPr marL="457200" indent="-233363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Implementation &amp; </a:t>
            </a:r>
            <a:r>
              <a:rPr lang="en-US" sz="2000" dirty="0" smtClean="0"/>
              <a:t>optimization</a:t>
            </a:r>
            <a:endParaRPr lang="en-US" sz="2000" dirty="0"/>
          </a:p>
          <a:p>
            <a:pPr marL="457200" indent="-233363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Testing &amp; </a:t>
            </a:r>
            <a:r>
              <a:rPr lang="en-US" sz="2000" dirty="0" smtClean="0"/>
              <a:t>documentation</a:t>
            </a:r>
            <a:endParaRPr lang="en-US" sz="2000" dirty="0"/>
          </a:p>
          <a:p>
            <a:pPr marL="457200" indent="-233363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Reuse &amp; </a:t>
            </a:r>
            <a:r>
              <a:rPr lang="en-US" sz="2000" dirty="0" smtClean="0"/>
              <a:t>refactoring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6546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Becoming a Master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0" y="1069572"/>
            <a:ext cx="4680411" cy="4959350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Experts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perform differently than beginners</a:t>
            </a:r>
          </a:p>
          <a:p>
            <a:pPr marL="4619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.g., unlike novices,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professional athletes, musicians, &amp; dancers move fluidly &amp; effortlessly,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without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focusing on each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individual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movement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When </a:t>
            </a:r>
            <a:r>
              <a:rPr lang="en-US" sz="2000" dirty="0"/>
              <a:t>watching experts </a:t>
            </a:r>
            <a:r>
              <a:rPr lang="en-US" sz="2000" dirty="0" smtClean="0"/>
              <a:t>perform </a:t>
            </a:r>
            <a:br>
              <a:rPr lang="en-US" sz="2000" dirty="0" smtClean="0"/>
            </a:br>
            <a:r>
              <a:rPr lang="en-US" sz="2000" dirty="0" smtClean="0"/>
              <a:t>it’s easy to forget how much effort </a:t>
            </a:r>
            <a:r>
              <a:rPr lang="en-US" sz="2000" dirty="0"/>
              <a:t>they’ve </a:t>
            </a:r>
            <a:r>
              <a:rPr lang="en-US" sz="2000" dirty="0" smtClean="0"/>
              <a:t>put into reaching high </a:t>
            </a:r>
            <a:br>
              <a:rPr lang="en-US" sz="2000" dirty="0" smtClean="0"/>
            </a:br>
            <a:r>
              <a:rPr lang="en-US" sz="2000" dirty="0" smtClean="0"/>
              <a:t>levels </a:t>
            </a:r>
            <a:r>
              <a:rPr lang="en-US" sz="2000" dirty="0"/>
              <a:t>of </a:t>
            </a:r>
            <a:r>
              <a:rPr lang="en-US" sz="2000" dirty="0" smtClean="0"/>
              <a:t>achievement </a:t>
            </a:r>
          </a:p>
        </p:txBody>
      </p:sp>
      <p:pic>
        <p:nvPicPr>
          <p:cNvPr id="4098" name="Picture 2" descr="http://farm1.staticflickr.com/146/346990046_de4bbeca6b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030835" y="1927715"/>
            <a:ext cx="5153889" cy="3437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974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628650" y="583195"/>
            <a:ext cx="78422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Overview of Patterns: Part 3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pic>
        <p:nvPicPr>
          <p:cNvPr id="1026" name="Picture 2" descr="C:\Users\schmidt\Dropbox\Documents\Pictures\Pictures\Doug Schmidt_0009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6" y="4019550"/>
            <a:ext cx="1661304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97" y="4019551"/>
            <a:ext cx="1651874" cy="2028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951" y="4069296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1972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</a:t>
            </a:r>
            <a:r>
              <a:rPr lang="en-US" sz="3200" dirty="0"/>
              <a:t>Part of the Module</a:t>
            </a:r>
            <a:endParaRPr lang="en-US" sz="3200" dirty="0" smtClean="0"/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1147482"/>
            <a:ext cx="4760733" cy="5431728"/>
          </a:xfrm>
        </p:spPr>
        <p:txBody>
          <a:bodyPr/>
          <a:lstStyle/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Motivate the importance of design experience &amp; leveraging recurring design structure in becoming a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master software developer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Introduce patterns as a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means of improving software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quality &amp; developer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productivity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Summarize common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characteristics of patterns</a:t>
            </a:r>
          </a:p>
          <a:p>
            <a:pPr marL="2333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Describe a variation-oriented process for successfully applying patterns to software development projects</a:t>
            </a:r>
            <a:endParaRPr lang="en-US" sz="20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182118264"/>
              </p:ext>
            </p:extLst>
          </p:nvPr>
        </p:nvGraphicFramePr>
        <p:xfrm>
          <a:off x="2743198" y="1022927"/>
          <a:ext cx="7152409" cy="5211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64304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Variation-oriented Process 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To apply patterns successfully, </a:t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developers </a:t>
            </a:r>
            <a:r>
              <a:rPr lang="en-US" sz="2000" dirty="0" smtClean="0"/>
              <a:t>need to</a:t>
            </a:r>
            <a:r>
              <a:rPr lang="en-US" sz="2000" dirty="0"/>
              <a:t>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Have broad knowledge of patterns relevant to their domain(s)</a:t>
            </a:r>
          </a:p>
        </p:txBody>
      </p:sp>
      <p:pic>
        <p:nvPicPr>
          <p:cNvPr id="68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273" y="3121889"/>
            <a:ext cx="2162025" cy="266277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6883076"/>
              </p:ext>
            </p:extLst>
          </p:nvPr>
        </p:nvGraphicFramePr>
        <p:xfrm>
          <a:off x="3839431" y="3160797"/>
          <a:ext cx="4513781" cy="2795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1" name="Visio" r:id="rId5" imgW="8022732" imgH="4835376" progId="Visio.Drawing.11">
                  <p:embed/>
                </p:oleObj>
              </mc:Choice>
              <mc:Fallback>
                <p:oleObj name="Visio" r:id="rId5" imgW="8022732" imgH="483537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9431" y="3160797"/>
                        <a:ext cx="4513781" cy="2795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Line Callout 1 23"/>
          <p:cNvSpPr/>
          <p:nvPr/>
        </p:nvSpPr>
        <p:spPr bwMode="auto">
          <a:xfrm>
            <a:off x="3670347" y="5785280"/>
            <a:ext cx="923362" cy="341632"/>
          </a:xfrm>
          <a:prstGeom prst="borderCallout1">
            <a:avLst>
              <a:gd name="adj1" fmla="val -5550"/>
              <a:gd name="adj2" fmla="val 100062"/>
              <a:gd name="adj3" fmla="val -183043"/>
              <a:gd name="adj4" fmla="val 135528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smtClean="0"/>
              <a:t>Proxy</a:t>
            </a:r>
            <a:endParaRPr lang="en-US" dirty="0"/>
          </a:p>
        </p:txBody>
      </p:sp>
      <p:sp>
        <p:nvSpPr>
          <p:cNvPr id="25" name="Line Callout 1 24"/>
          <p:cNvSpPr/>
          <p:nvPr/>
        </p:nvSpPr>
        <p:spPr bwMode="auto">
          <a:xfrm>
            <a:off x="5514975" y="5931760"/>
            <a:ext cx="1012309" cy="341632"/>
          </a:xfrm>
          <a:prstGeom prst="borderCallout1">
            <a:avLst>
              <a:gd name="adj1" fmla="val 26"/>
              <a:gd name="adj2" fmla="val 56780"/>
              <a:gd name="adj3" fmla="val -354789"/>
              <a:gd name="adj4" fmla="val 11119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smtClean="0"/>
              <a:t>Adapter</a:t>
            </a:r>
            <a:endParaRPr lang="en-US" dirty="0"/>
          </a:p>
        </p:txBody>
      </p:sp>
      <p:sp>
        <p:nvSpPr>
          <p:cNvPr id="26" name="Line Callout 1 25"/>
          <p:cNvSpPr/>
          <p:nvPr/>
        </p:nvSpPr>
        <p:spPr bwMode="auto">
          <a:xfrm>
            <a:off x="5514975" y="5934097"/>
            <a:ext cx="1012309" cy="341632"/>
          </a:xfrm>
          <a:prstGeom prst="borderCallout1">
            <a:avLst>
              <a:gd name="adj1" fmla="val 26"/>
              <a:gd name="adj2" fmla="val 56780"/>
              <a:gd name="adj3" fmla="val -230441"/>
              <a:gd name="adj4" fmla="val 12944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smtClean="0"/>
              <a:t>Adapter</a:t>
            </a:r>
            <a:endParaRPr lang="en-US" dirty="0"/>
          </a:p>
        </p:txBody>
      </p:sp>
      <p:sp>
        <p:nvSpPr>
          <p:cNvPr id="27" name="Line Callout 1 26"/>
          <p:cNvSpPr/>
          <p:nvPr/>
        </p:nvSpPr>
        <p:spPr bwMode="auto">
          <a:xfrm>
            <a:off x="5935403" y="2688173"/>
            <a:ext cx="1012309" cy="341632"/>
          </a:xfrm>
          <a:prstGeom prst="borderCallout1">
            <a:avLst>
              <a:gd name="adj1" fmla="val 108761"/>
              <a:gd name="adj2" fmla="val 37962"/>
              <a:gd name="adj3" fmla="val 598736"/>
              <a:gd name="adj4" fmla="val 863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smtClean="0"/>
              <a:t>Facade</a:t>
            </a:r>
            <a:endParaRPr lang="en-US" dirty="0"/>
          </a:p>
        </p:txBody>
      </p:sp>
      <p:sp>
        <p:nvSpPr>
          <p:cNvPr id="28" name="Line Callout 1 27"/>
          <p:cNvSpPr/>
          <p:nvPr/>
        </p:nvSpPr>
        <p:spPr bwMode="auto">
          <a:xfrm>
            <a:off x="7305462" y="2268058"/>
            <a:ext cx="1581150" cy="590931"/>
          </a:xfrm>
          <a:prstGeom prst="borderCallout1">
            <a:avLst>
              <a:gd name="adj1" fmla="val 100702"/>
              <a:gd name="adj2" fmla="val 60372"/>
              <a:gd name="adj3" fmla="val 377954"/>
              <a:gd name="adj4" fmla="val 5111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smtClean="0"/>
              <a:t>Chain of Responsibility</a:t>
            </a:r>
            <a:endParaRPr lang="en-US" dirty="0"/>
          </a:p>
        </p:txBody>
      </p:sp>
      <p:sp>
        <p:nvSpPr>
          <p:cNvPr id="29" name="Line Callout 1 28"/>
          <p:cNvSpPr/>
          <p:nvPr/>
        </p:nvSpPr>
        <p:spPr bwMode="auto">
          <a:xfrm>
            <a:off x="4264320" y="2681405"/>
            <a:ext cx="1012309" cy="341632"/>
          </a:xfrm>
          <a:prstGeom prst="borderCallout1">
            <a:avLst>
              <a:gd name="adj1" fmla="val 108761"/>
              <a:gd name="adj2" fmla="val 37962"/>
              <a:gd name="adj3" fmla="val 250225"/>
              <a:gd name="adj4" fmla="val 7732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smtClean="0"/>
              <a:t>Bridge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 bwMode="auto">
          <a:xfrm>
            <a:off x="0" y="6390409"/>
            <a:ext cx="9144000" cy="4987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2260" y="6447370"/>
            <a:ext cx="866076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7"/>
              </a:rPr>
              <a:t>www.dre.vanderbilt.edu</a:t>
            </a:r>
            <a:r>
              <a:rPr lang="en-US" sz="2000" dirty="0">
                <a:hlinkClick r:id="rId7"/>
              </a:rPr>
              <a:t>/~</a:t>
            </a:r>
            <a:r>
              <a:rPr lang="en-US" sz="2000" dirty="0" smtClean="0">
                <a:hlinkClick r:id="rId7"/>
              </a:rPr>
              <a:t>schmidt/PDF/ORB-patterns.pdf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15" name="Line Callout 1 14"/>
          <p:cNvSpPr/>
          <p:nvPr/>
        </p:nvSpPr>
        <p:spPr bwMode="auto">
          <a:xfrm rot="16200000">
            <a:off x="2915769" y="3948662"/>
            <a:ext cx="1319998" cy="341632"/>
          </a:xfrm>
          <a:prstGeom prst="borderCallout1">
            <a:avLst>
              <a:gd name="adj1" fmla="val 103744"/>
              <a:gd name="adj2" fmla="val 41180"/>
              <a:gd name="adj3" fmla="val 184985"/>
              <a:gd name="adj4" fmla="val -6481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smtClean="0"/>
              <a:t>Interpreter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428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22655" y="1247130"/>
            <a:ext cx="1291883" cy="162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11" descr="j2e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84418" y="1247130"/>
            <a:ext cx="1314545" cy="16779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842" y="2670738"/>
            <a:ext cx="1283934" cy="17814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5" name="Picture 1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84418" y="3632105"/>
            <a:ext cx="1265977" cy="155125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4" name="Picture 17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33994" y="4658366"/>
            <a:ext cx="1336372" cy="162287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0" name="Picture 2" descr="http://media.wiley.com/product_data/coverImage300/98/04703197/047031979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584" y="2670738"/>
            <a:ext cx="1254303" cy="161805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A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476001" y="3632105"/>
            <a:ext cx="1244904" cy="1559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14" descr="POSA2_E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84071" y="4655727"/>
            <a:ext cx="1265976" cy="156410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Variation-oriented Process 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To apply patterns successfully, </a:t>
            </a:r>
            <a:br>
              <a:rPr lang="en-US" sz="2000" dirty="0" smtClean="0">
                <a:solidFill>
                  <a:srgbClr val="000000"/>
                </a:solidFill>
              </a:rPr>
            </a:br>
            <a:r>
              <a:rPr lang="en-US" sz="2000" dirty="0" smtClean="0">
                <a:solidFill>
                  <a:srgbClr val="000000"/>
                </a:solidFill>
              </a:rPr>
              <a:t>software </a:t>
            </a:r>
            <a:r>
              <a:rPr lang="en-US" sz="2000" dirty="0">
                <a:solidFill>
                  <a:srgbClr val="000000"/>
                </a:solidFill>
              </a:rPr>
              <a:t>developers </a:t>
            </a:r>
            <a:r>
              <a:rPr lang="en-US" sz="2000" dirty="0" smtClean="0">
                <a:solidFill>
                  <a:srgbClr val="000000"/>
                </a:solidFill>
              </a:rPr>
              <a:t>need to</a:t>
            </a:r>
            <a:r>
              <a:rPr lang="en-US" sz="2000" dirty="0">
                <a:solidFill>
                  <a:srgbClr val="000000"/>
                </a:solidFill>
              </a:rPr>
              <a:t>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000000"/>
                </a:solidFill>
              </a:rPr>
              <a:t>Have broad knowledge of patterns relevant to their domain(s)</a:t>
            </a:r>
          </a:p>
        </p:txBody>
      </p:sp>
      <p:pic>
        <p:nvPicPr>
          <p:cNvPr id="53" name="Picture 19" descr="JamesCharles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284071" y="2670738"/>
            <a:ext cx="1333448" cy="1666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8" descr="0470843195_500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16842" y="4655727"/>
            <a:ext cx="1234746" cy="16222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6" name="Picture 12" descr="0470858842_50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40467" y="3632105"/>
            <a:ext cx="1256259" cy="1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292" name="Picture 4" descr="http://media.wiley.com/product_data/coverImage300/42/04706973/0470697342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029" y="3632105"/>
            <a:ext cx="1319823" cy="1559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96362" y="4655727"/>
            <a:ext cx="1319823" cy="162551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2" y="2859335"/>
            <a:ext cx="1319823" cy="159288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021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943" y="3455748"/>
            <a:ext cx="3803842" cy="24276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482" name="Picture 2" descr="http://www.bogotobogo.com/DesignPatterns/images/template/template_diagram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54" y="1192554"/>
            <a:ext cx="3169821" cy="180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/>
              <a:t>Variation-oriented Process </a:t>
            </a:r>
            <a:r>
              <a:rPr lang="en-US" sz="3200" dirty="0" smtClean="0"/>
              <a:t>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To apply patterns successfully,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developers need to: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Have broad knowledge of patterns relevant to their domain(s)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Evaluate </a:t>
            </a:r>
            <a:r>
              <a:rPr lang="en-US" sz="2000" dirty="0"/>
              <a:t>trade-offs &amp; impact of </a:t>
            </a:r>
            <a:r>
              <a:rPr lang="en-US" sz="2000" dirty="0" smtClean="0"/>
              <a:t>using certain patterns </a:t>
            </a:r>
            <a:r>
              <a:rPr lang="en-US" sz="2000" dirty="0"/>
              <a:t>in </a:t>
            </a:r>
            <a:r>
              <a:rPr lang="en-US" sz="2000" dirty="0" smtClean="0"/>
              <a:t>their software</a:t>
            </a:r>
            <a:endParaRPr lang="en-US" sz="2000" dirty="0"/>
          </a:p>
        </p:txBody>
      </p:sp>
      <p:pic>
        <p:nvPicPr>
          <p:cNvPr id="7" name="Picture 6" descr="strategy-omt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760" y="4555890"/>
            <a:ext cx="5640047" cy="1550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427598" y="5429924"/>
            <a:ext cx="1092646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/>
              <a:t>Strategy pattern</a:t>
            </a:r>
            <a:endParaRPr lang="en-US" i="1" dirty="0"/>
          </a:p>
        </p:txBody>
      </p:sp>
      <p:sp>
        <p:nvSpPr>
          <p:cNvPr id="9" name="Rectangle 8"/>
          <p:cNvSpPr/>
          <p:nvPr/>
        </p:nvSpPr>
        <p:spPr>
          <a:xfrm>
            <a:off x="6472261" y="2296929"/>
            <a:ext cx="1325105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/>
              <a:t>Template Method pattern</a:t>
            </a:r>
            <a:endParaRPr lang="en-US" i="1" dirty="0"/>
          </a:p>
        </p:txBody>
      </p:sp>
      <p:sp>
        <p:nvSpPr>
          <p:cNvPr id="2" name="Rectangle 1"/>
          <p:cNvSpPr/>
          <p:nvPr/>
        </p:nvSpPr>
        <p:spPr>
          <a:xfrm>
            <a:off x="2099985" y="3772191"/>
            <a:ext cx="57740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22639" y="2233060"/>
            <a:ext cx="577402" cy="8402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0760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/>
              <a:t>Variation-oriented Process </a:t>
            </a:r>
            <a:r>
              <a:rPr lang="en-US" sz="3200" dirty="0" smtClean="0"/>
              <a:t>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To apply patterns successfully,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developers need to: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Have broad knowledge of patterns relevant to their domain(s)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trade-offs &amp; impact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using certain 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their software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Make </a:t>
            </a:r>
            <a:r>
              <a:rPr lang="en-US" sz="2000" dirty="0"/>
              <a:t>design &amp; implementation </a:t>
            </a:r>
            <a:r>
              <a:rPr lang="en-US" sz="2000" dirty="0" smtClean="0"/>
              <a:t>decisions about </a:t>
            </a:r>
            <a:r>
              <a:rPr lang="en-US" sz="2000" dirty="0"/>
              <a:t>how best 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apply the selected patterns </a:t>
            </a:r>
          </a:p>
          <a:p>
            <a:pPr marL="688975" lvl="2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Patterns may require </a:t>
            </a:r>
            <a:br>
              <a:rPr lang="en-US" sz="2000" dirty="0" smtClean="0"/>
            </a:br>
            <a:r>
              <a:rPr lang="en-US" sz="2000" dirty="0" smtClean="0"/>
              <a:t>modifications for particular </a:t>
            </a:r>
            <a:br>
              <a:rPr lang="en-US" sz="2000" dirty="0" smtClean="0"/>
            </a:br>
            <a:r>
              <a:rPr lang="en-US" sz="2000" dirty="0" smtClean="0"/>
              <a:t>contexts</a:t>
            </a:r>
            <a:endParaRPr lang="en-US" sz="2000" dirty="0"/>
          </a:p>
        </p:txBody>
      </p:sp>
      <p:sp>
        <p:nvSpPr>
          <p:cNvPr id="7" name="AutoShape 6"/>
          <p:cNvSpPr>
            <a:spLocks noChangeAspect="1" noChangeArrowheads="1"/>
          </p:cNvSpPr>
          <p:nvPr/>
        </p:nvSpPr>
        <p:spPr bwMode="auto">
          <a:xfrm>
            <a:off x="8272727" y="2774351"/>
            <a:ext cx="192637" cy="29657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540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7"/>
          <p:cNvSpPr>
            <a:spLocks noChangeAspect="1" noChangeShapeType="1"/>
          </p:cNvSpPr>
          <p:nvPr/>
        </p:nvSpPr>
        <p:spPr bwMode="auto">
          <a:xfrm>
            <a:off x="8364086" y="3083817"/>
            <a:ext cx="0" cy="5716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Line 8"/>
          <p:cNvSpPr>
            <a:spLocks noChangeAspect="1" noChangeShapeType="1"/>
          </p:cNvSpPr>
          <p:nvPr/>
        </p:nvSpPr>
        <p:spPr bwMode="auto">
          <a:xfrm>
            <a:off x="5969511" y="2417942"/>
            <a:ext cx="18858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2"/>
          <p:cNvGrpSpPr>
            <a:grpSpLocks noChangeAspect="1"/>
          </p:cNvGrpSpPr>
          <p:nvPr/>
        </p:nvGrpSpPr>
        <p:grpSpPr bwMode="auto">
          <a:xfrm>
            <a:off x="7855345" y="1982512"/>
            <a:ext cx="1027401" cy="755852"/>
            <a:chOff x="2256" y="1226"/>
            <a:chExt cx="768" cy="367"/>
          </a:xfrm>
        </p:grpSpPr>
        <p:sp>
          <p:nvSpPr>
            <p:cNvPr id="32" name="Rectangle 13"/>
            <p:cNvSpPr>
              <a:spLocks noChangeAspect="1" noChangeArrowheads="1"/>
            </p:cNvSpPr>
            <p:nvPr/>
          </p:nvSpPr>
          <p:spPr bwMode="auto">
            <a:xfrm>
              <a:off x="2256" y="1226"/>
              <a:ext cx="768" cy="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b="1" i="1" noProof="1" smtClean="0">
                  <a:latin typeface="Arial" pitchFamily="34" charset="0"/>
                  <a:ea typeface="+mn-ea"/>
                  <a:cs typeface="Arial" pitchFamily="34" charset="0"/>
                </a:rPr>
                <a:t>Observer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3" name="Rectangle 14"/>
            <p:cNvSpPr>
              <a:spLocks noChangeAspect="1" noChangeArrowheads="1"/>
            </p:cNvSpPr>
            <p:nvPr/>
          </p:nvSpPr>
          <p:spPr bwMode="auto">
            <a:xfrm>
              <a:off x="2256" y="1438"/>
              <a:ext cx="768" cy="1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i="1" noProof="1" smtClean="0">
                  <a:latin typeface="Arial" pitchFamily="34" charset="0"/>
                  <a:ea typeface="+mn-ea"/>
                  <a:cs typeface="Arial" pitchFamily="34" charset="0"/>
                </a:rPr>
                <a:t>update</a:t>
              </a:r>
              <a:endParaRPr lang="en-US" sz="14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2" name="Group 15"/>
          <p:cNvGrpSpPr>
            <a:grpSpLocks noChangeAspect="1"/>
          </p:cNvGrpSpPr>
          <p:nvPr/>
        </p:nvGrpSpPr>
        <p:grpSpPr bwMode="auto">
          <a:xfrm>
            <a:off x="7268984" y="3668736"/>
            <a:ext cx="1682997" cy="885603"/>
            <a:chOff x="243" y="914"/>
            <a:chExt cx="764" cy="430"/>
          </a:xfrm>
        </p:grpSpPr>
        <p:sp>
          <p:nvSpPr>
            <p:cNvPr id="30" name="Rectangle 16"/>
            <p:cNvSpPr>
              <a:spLocks noChangeAspect="1" noChangeArrowheads="1"/>
            </p:cNvSpPr>
            <p:nvPr/>
          </p:nvSpPr>
          <p:spPr bwMode="auto">
            <a:xfrm>
              <a:off x="243" y="914"/>
              <a:ext cx="764" cy="1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b="1" noProof="1" smtClean="0">
                  <a:latin typeface="Arial" pitchFamily="34" charset="0"/>
                  <a:ea typeface="+mn-ea"/>
                  <a:cs typeface="Arial" pitchFamily="34" charset="0"/>
                </a:rPr>
                <a:t>ConcreteObserver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1" name="Rectangle 17"/>
            <p:cNvSpPr>
              <a:spLocks noChangeAspect="1" noChangeArrowheads="1"/>
            </p:cNvSpPr>
            <p:nvPr/>
          </p:nvSpPr>
          <p:spPr bwMode="auto">
            <a:xfrm>
              <a:off x="243" y="1092"/>
              <a:ext cx="764" cy="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update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…</a:t>
              </a:r>
              <a:endParaRPr lang="en-US" sz="14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6" name="Group 22"/>
          <p:cNvGrpSpPr>
            <a:grpSpLocks noChangeAspect="1"/>
          </p:cNvGrpSpPr>
          <p:nvPr/>
        </p:nvGrpSpPr>
        <p:grpSpPr bwMode="auto">
          <a:xfrm>
            <a:off x="4942110" y="1982940"/>
            <a:ext cx="1665512" cy="2053470"/>
            <a:chOff x="912" y="1257"/>
            <a:chExt cx="1245" cy="842"/>
          </a:xfrm>
        </p:grpSpPr>
        <p:sp>
          <p:nvSpPr>
            <p:cNvPr id="27" name="Rectangle 26"/>
            <p:cNvSpPr>
              <a:spLocks noChangeAspect="1" noChangeArrowheads="1"/>
            </p:cNvSpPr>
            <p:nvPr/>
          </p:nvSpPr>
          <p:spPr bwMode="auto">
            <a:xfrm>
              <a:off x="912" y="1257"/>
              <a:ext cx="1245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b="1" noProof="1" smtClean="0">
                  <a:latin typeface="Arial" pitchFamily="34" charset="0"/>
                  <a:ea typeface="+mn-ea"/>
                  <a:cs typeface="Arial" pitchFamily="34" charset="0"/>
                </a:rPr>
                <a:t>Subject</a:t>
              </a:r>
            </a:p>
          </p:txBody>
        </p:sp>
        <p:sp>
          <p:nvSpPr>
            <p:cNvPr id="28" name="Rectangle 27"/>
            <p:cNvSpPr>
              <a:spLocks noChangeAspect="1" noChangeArrowheads="1"/>
            </p:cNvSpPr>
            <p:nvPr/>
          </p:nvSpPr>
          <p:spPr bwMode="auto">
            <a:xfrm>
              <a:off x="912" y="1731"/>
              <a:ext cx="1245" cy="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attach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detact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notify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9" name="Rectangle 28"/>
            <p:cNvSpPr>
              <a:spLocks noChangeAspect="1" noChangeArrowheads="1"/>
            </p:cNvSpPr>
            <p:nvPr/>
          </p:nvSpPr>
          <p:spPr bwMode="auto">
            <a:xfrm>
              <a:off x="912" y="1435"/>
              <a:ext cx="1245" cy="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>
                  <a:latin typeface="Arial" pitchFamily="34" charset="0"/>
                  <a:ea typeface="+mn-ea"/>
                  <a:cs typeface="Arial" pitchFamily="34" charset="0"/>
                </a:rPr>
                <a:t>state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>
                  <a:latin typeface="Arial" pitchFamily="34" charset="0"/>
                  <a:ea typeface="+mn-ea"/>
                  <a:cs typeface="Arial" pitchFamily="34" charset="0"/>
                </a:rPr>
                <a:t>observerList</a:t>
              </a:r>
              <a:endParaRPr lang="en-US" sz="14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8" name="Rectangle 28"/>
          <p:cNvSpPr>
            <a:spLocks noChangeAspect="1" noChangeArrowheads="1"/>
          </p:cNvSpPr>
          <p:nvPr/>
        </p:nvSpPr>
        <p:spPr bwMode="auto">
          <a:xfrm>
            <a:off x="5081155" y="4247825"/>
            <a:ext cx="1941727" cy="8117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762000">
              <a:lnSpc>
                <a:spcPct val="100000"/>
              </a:lnSpc>
              <a:spcBef>
                <a:spcPts val="0"/>
              </a:spcBef>
            </a:pPr>
            <a:r>
              <a:rPr lang="en-US" sz="1400" noProof="1">
                <a:latin typeface="Arial" pitchFamily="34" charset="0"/>
                <a:cs typeface="Arial" pitchFamily="34" charset="0"/>
              </a:rPr>
              <a:t>for all observers</a:t>
            </a:r>
            <a:br>
              <a:rPr lang="en-US" sz="1400" noProof="1">
                <a:latin typeface="Arial" pitchFamily="34" charset="0"/>
                <a:cs typeface="Arial" pitchFamily="34" charset="0"/>
              </a:rPr>
            </a:br>
            <a:r>
              <a:rPr lang="en-US" sz="1400" noProof="1">
                <a:latin typeface="Arial" pitchFamily="34" charset="0"/>
                <a:cs typeface="Arial" pitchFamily="34" charset="0"/>
              </a:rPr>
              <a:t>in observerList do</a:t>
            </a:r>
          </a:p>
          <a:p>
            <a:pPr defTabSz="762000">
              <a:lnSpc>
                <a:spcPct val="100000"/>
              </a:lnSpc>
              <a:spcBef>
                <a:spcPts val="0"/>
              </a:spcBef>
            </a:pPr>
            <a:r>
              <a:rPr lang="en-US" sz="1400" noProof="1">
                <a:latin typeface="Arial" pitchFamily="34" charset="0"/>
                <a:cs typeface="Arial" pitchFamily="34" charset="0"/>
              </a:rPr>
              <a:t>   </a:t>
            </a:r>
            <a:r>
              <a:rPr lang="en-US" sz="1400" noProof="1" smtClean="0">
                <a:latin typeface="Arial" pitchFamily="34" charset="0"/>
                <a:cs typeface="Arial" pitchFamily="34" charset="0"/>
              </a:rPr>
              <a:t>observer.update()</a:t>
            </a:r>
            <a:endParaRPr lang="en-US" sz="1400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reeform 29"/>
          <p:cNvSpPr>
            <a:spLocks noChangeAspect="1"/>
          </p:cNvSpPr>
          <p:nvPr/>
        </p:nvSpPr>
        <p:spPr bwMode="auto">
          <a:xfrm>
            <a:off x="6895126" y="4248693"/>
            <a:ext cx="128425" cy="197715"/>
          </a:xfrm>
          <a:custGeom>
            <a:avLst/>
            <a:gdLst>
              <a:gd name="T0" fmla="*/ 0 w 96"/>
              <a:gd name="T1" fmla="*/ 0 h 96"/>
              <a:gd name="T2" fmla="*/ 96 w 96"/>
              <a:gd name="T3" fmla="*/ 96 h 96"/>
              <a:gd name="T4" fmla="*/ 96 w 96"/>
              <a:gd name="T5" fmla="*/ 0 h 96"/>
              <a:gd name="T6" fmla="*/ 0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96"/>
              <a:gd name="T14" fmla="*/ 96 w 96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96">
                <a:moveTo>
                  <a:pt x="0" y="0"/>
                </a:moveTo>
                <a:lnTo>
                  <a:pt x="96" y="96"/>
                </a:lnTo>
                <a:lnTo>
                  <a:pt x="96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5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 Box 32"/>
          <p:cNvSpPr txBox="1">
            <a:spLocks noChangeAspect="1" noChangeArrowheads="1"/>
          </p:cNvSpPr>
          <p:nvPr/>
        </p:nvSpPr>
        <p:spPr bwMode="auto">
          <a:xfrm>
            <a:off x="7606905" y="2425254"/>
            <a:ext cx="268127" cy="38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latin typeface="Arial" pitchFamily="34" charset="0"/>
                <a:cs typeface="Arial" pitchFamily="34" charset="0"/>
              </a:rPr>
              <a:t>*</a:t>
            </a:r>
            <a:endParaRPr lang="en-US" sz="2400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23774" y="5285953"/>
            <a:ext cx="295002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/>
              <a:t>The Observer Pattern</a:t>
            </a:r>
            <a:endParaRPr lang="en-US" i="1" dirty="0"/>
          </a:p>
        </p:txBody>
      </p:sp>
      <p:sp>
        <p:nvSpPr>
          <p:cNvPr id="23" name="Line 31"/>
          <p:cNvSpPr>
            <a:spLocks noChangeAspect="1" noChangeShapeType="1"/>
          </p:cNvSpPr>
          <p:nvPr/>
        </p:nvSpPr>
        <p:spPr bwMode="auto">
          <a:xfrm>
            <a:off x="5572254" y="3826736"/>
            <a:ext cx="0" cy="4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Flowchart: Connector 24"/>
          <p:cNvSpPr/>
          <p:nvPr/>
        </p:nvSpPr>
        <p:spPr bwMode="auto">
          <a:xfrm>
            <a:off x="5489478" y="3761861"/>
            <a:ext cx="151607" cy="12975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006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/>
              <a:t>Variation-oriented Process </a:t>
            </a:r>
            <a:r>
              <a:rPr lang="en-US" sz="3200" dirty="0" smtClean="0"/>
              <a:t>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To apply patterns successfully,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developers need to: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Have broad knowledge of patterns relevant to their domain(s)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trade-offs &amp; impact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using certain 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their software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Make </a:t>
            </a:r>
            <a:r>
              <a:rPr lang="en-US" sz="2000" dirty="0"/>
              <a:t>design &amp; implementation </a:t>
            </a:r>
            <a:r>
              <a:rPr lang="en-US" sz="2000" dirty="0" smtClean="0"/>
              <a:t>decisions about </a:t>
            </a:r>
            <a:r>
              <a:rPr lang="en-US" sz="2000" dirty="0"/>
              <a:t>how best 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apply the selected patterns </a:t>
            </a:r>
          </a:p>
          <a:p>
            <a:pPr marL="688975" lvl="2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Patterns may require </a:t>
            </a:r>
            <a:br>
              <a:rPr lang="en-US" sz="2000" dirty="0" smtClean="0"/>
            </a:br>
            <a:r>
              <a:rPr lang="en-US" sz="2000" dirty="0" smtClean="0"/>
              <a:t>modifications for particular </a:t>
            </a:r>
            <a:br>
              <a:rPr lang="en-US" sz="2000" dirty="0" smtClean="0"/>
            </a:br>
            <a:r>
              <a:rPr lang="en-US" sz="2000" dirty="0" smtClean="0"/>
              <a:t>contexts</a:t>
            </a:r>
            <a:endParaRPr lang="en-US" sz="2000" dirty="0"/>
          </a:p>
        </p:txBody>
      </p:sp>
      <p:sp>
        <p:nvSpPr>
          <p:cNvPr id="7" name="AutoShape 6"/>
          <p:cNvSpPr>
            <a:spLocks noChangeAspect="1" noChangeArrowheads="1"/>
          </p:cNvSpPr>
          <p:nvPr/>
        </p:nvSpPr>
        <p:spPr bwMode="auto">
          <a:xfrm>
            <a:off x="8272727" y="2774351"/>
            <a:ext cx="192637" cy="29657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540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7"/>
          <p:cNvSpPr>
            <a:spLocks noChangeAspect="1" noChangeShapeType="1"/>
          </p:cNvSpPr>
          <p:nvPr/>
        </p:nvSpPr>
        <p:spPr bwMode="auto">
          <a:xfrm>
            <a:off x="8364086" y="3083817"/>
            <a:ext cx="0" cy="5716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Line 8"/>
          <p:cNvSpPr>
            <a:spLocks noChangeAspect="1" noChangeShapeType="1"/>
          </p:cNvSpPr>
          <p:nvPr/>
        </p:nvSpPr>
        <p:spPr bwMode="auto">
          <a:xfrm>
            <a:off x="5969511" y="2417942"/>
            <a:ext cx="18858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2"/>
          <p:cNvGrpSpPr>
            <a:grpSpLocks noChangeAspect="1"/>
          </p:cNvGrpSpPr>
          <p:nvPr/>
        </p:nvGrpSpPr>
        <p:grpSpPr bwMode="auto">
          <a:xfrm>
            <a:off x="7855345" y="1982512"/>
            <a:ext cx="1027401" cy="755852"/>
            <a:chOff x="2256" y="1226"/>
            <a:chExt cx="768" cy="367"/>
          </a:xfrm>
        </p:grpSpPr>
        <p:sp>
          <p:nvSpPr>
            <p:cNvPr id="32" name="Rectangle 13"/>
            <p:cNvSpPr>
              <a:spLocks noChangeAspect="1" noChangeArrowheads="1"/>
            </p:cNvSpPr>
            <p:nvPr/>
          </p:nvSpPr>
          <p:spPr bwMode="auto">
            <a:xfrm>
              <a:off x="2256" y="1226"/>
              <a:ext cx="768" cy="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b="1" i="1" noProof="1" smtClean="0">
                  <a:latin typeface="Arial" pitchFamily="34" charset="0"/>
                  <a:ea typeface="+mn-ea"/>
                  <a:cs typeface="Arial" pitchFamily="34" charset="0"/>
                </a:rPr>
                <a:t>Content </a:t>
              </a:r>
            </a:p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b="1" i="1" noProof="1" smtClean="0">
                  <a:latin typeface="Arial" pitchFamily="34" charset="0"/>
                  <a:ea typeface="+mn-ea"/>
                  <a:cs typeface="Arial" pitchFamily="34" charset="0"/>
                </a:rPr>
                <a:t>Observer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3" name="Rectangle 14"/>
            <p:cNvSpPr>
              <a:spLocks noChangeAspect="1" noChangeArrowheads="1"/>
            </p:cNvSpPr>
            <p:nvPr/>
          </p:nvSpPr>
          <p:spPr bwMode="auto">
            <a:xfrm>
              <a:off x="2256" y="1438"/>
              <a:ext cx="768" cy="1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i="1" noProof="1" smtClean="0">
                  <a:latin typeface="Arial" pitchFamily="34" charset="0"/>
                  <a:ea typeface="+mn-ea"/>
                  <a:cs typeface="Arial" pitchFamily="34" charset="0"/>
                </a:rPr>
                <a:t>onChange</a:t>
              </a:r>
              <a:endParaRPr lang="en-US" sz="14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2" name="Group 15"/>
          <p:cNvGrpSpPr>
            <a:grpSpLocks noChangeAspect="1"/>
          </p:cNvGrpSpPr>
          <p:nvPr/>
        </p:nvGrpSpPr>
        <p:grpSpPr bwMode="auto">
          <a:xfrm>
            <a:off x="7268984" y="3588414"/>
            <a:ext cx="1682997" cy="965925"/>
            <a:chOff x="243" y="875"/>
            <a:chExt cx="764" cy="469"/>
          </a:xfrm>
        </p:grpSpPr>
        <p:sp>
          <p:nvSpPr>
            <p:cNvPr id="30" name="Rectangle 16"/>
            <p:cNvSpPr>
              <a:spLocks noChangeAspect="1" noChangeArrowheads="1"/>
            </p:cNvSpPr>
            <p:nvPr/>
          </p:nvSpPr>
          <p:spPr bwMode="auto">
            <a:xfrm>
              <a:off x="243" y="875"/>
              <a:ext cx="764" cy="2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b="1" noProof="1" smtClean="0">
                  <a:latin typeface="Arial" pitchFamily="34" charset="0"/>
                  <a:ea typeface="+mn-ea"/>
                  <a:cs typeface="Arial" pitchFamily="34" charset="0"/>
                </a:rPr>
                <a:t>MyContent</a:t>
              </a:r>
              <a:br>
                <a:rPr lang="en-US" sz="1400" b="1" noProof="1" smtClean="0"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sz="1400" b="1" noProof="1" smtClean="0">
                  <a:latin typeface="Arial" pitchFamily="34" charset="0"/>
                  <a:ea typeface="+mn-ea"/>
                  <a:cs typeface="Arial" pitchFamily="34" charset="0"/>
                </a:rPr>
                <a:t>Observer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1" name="Rectangle 17"/>
            <p:cNvSpPr>
              <a:spLocks noChangeAspect="1" noChangeArrowheads="1"/>
            </p:cNvSpPr>
            <p:nvPr/>
          </p:nvSpPr>
          <p:spPr bwMode="auto">
            <a:xfrm>
              <a:off x="243" y="1092"/>
              <a:ext cx="764" cy="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onChange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…</a:t>
              </a:r>
              <a:endParaRPr lang="en-US" sz="14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6" name="Group 22"/>
          <p:cNvGrpSpPr>
            <a:grpSpLocks noChangeAspect="1"/>
          </p:cNvGrpSpPr>
          <p:nvPr/>
        </p:nvGrpSpPr>
        <p:grpSpPr bwMode="auto">
          <a:xfrm>
            <a:off x="4942110" y="1982940"/>
            <a:ext cx="1665512" cy="2053470"/>
            <a:chOff x="912" y="1257"/>
            <a:chExt cx="1245" cy="842"/>
          </a:xfrm>
        </p:grpSpPr>
        <p:sp>
          <p:nvSpPr>
            <p:cNvPr id="27" name="Rectangle 26"/>
            <p:cNvSpPr>
              <a:spLocks noChangeAspect="1" noChangeArrowheads="1"/>
            </p:cNvSpPr>
            <p:nvPr/>
          </p:nvSpPr>
          <p:spPr bwMode="auto">
            <a:xfrm>
              <a:off x="912" y="1257"/>
              <a:ext cx="1245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b="1" noProof="1" smtClean="0">
                  <a:latin typeface="Arial" pitchFamily="34" charset="0"/>
                  <a:ea typeface="+mn-ea"/>
                  <a:cs typeface="Arial" pitchFamily="34" charset="0"/>
                </a:rPr>
                <a:t>Content</a:t>
              </a:r>
              <a:r>
                <a:rPr lang="en-US" sz="1400" noProof="1">
                  <a:latin typeface="Arial" pitchFamily="34" charset="0"/>
                  <a:ea typeface="+mn-ea"/>
                  <a:cs typeface="Arial" pitchFamily="34" charset="0"/>
                </a:rPr>
                <a:t/>
              </a:r>
              <a:br>
                <a:rPr lang="en-US" sz="1400" noProof="1"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sz="1400" b="1" noProof="1" smtClean="0">
                  <a:latin typeface="Arial" pitchFamily="34" charset="0"/>
                  <a:ea typeface="+mn-ea"/>
                  <a:cs typeface="Arial" pitchFamily="34" charset="0"/>
                </a:rPr>
                <a:t>Observable</a:t>
              </a:r>
            </a:p>
          </p:txBody>
        </p:sp>
        <p:sp>
          <p:nvSpPr>
            <p:cNvPr id="28" name="Rectangle 27"/>
            <p:cNvSpPr>
              <a:spLocks noChangeAspect="1" noChangeArrowheads="1"/>
            </p:cNvSpPr>
            <p:nvPr/>
          </p:nvSpPr>
          <p:spPr bwMode="auto">
            <a:xfrm>
              <a:off x="912" y="1731"/>
              <a:ext cx="1245" cy="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>
                  <a:latin typeface="Arial" pitchFamily="34" charset="0"/>
                  <a:ea typeface="+mn-ea"/>
                  <a:cs typeface="Arial" pitchFamily="34" charset="0"/>
                </a:rPr>
                <a:t>r</a:t>
              </a: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egisterObserver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unregisterObserver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notifyChange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9" name="Rectangle 28"/>
            <p:cNvSpPr>
              <a:spLocks noChangeAspect="1" noChangeArrowheads="1"/>
            </p:cNvSpPr>
            <p:nvPr/>
          </p:nvSpPr>
          <p:spPr bwMode="auto">
            <a:xfrm>
              <a:off x="912" y="1435"/>
              <a:ext cx="1245" cy="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>
                  <a:latin typeface="Arial" pitchFamily="34" charset="0"/>
                  <a:ea typeface="+mn-ea"/>
                  <a:cs typeface="Arial" pitchFamily="34" charset="0"/>
                </a:rPr>
                <a:t>state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>
                  <a:latin typeface="Arial" pitchFamily="34" charset="0"/>
                  <a:ea typeface="+mn-ea"/>
                  <a:cs typeface="Arial" pitchFamily="34" charset="0"/>
                </a:rPr>
                <a:t>observerList</a:t>
              </a:r>
              <a:endParaRPr lang="en-US" sz="14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8" name="Rectangle 28"/>
          <p:cNvSpPr>
            <a:spLocks noChangeAspect="1" noChangeArrowheads="1"/>
          </p:cNvSpPr>
          <p:nvPr/>
        </p:nvSpPr>
        <p:spPr bwMode="auto">
          <a:xfrm>
            <a:off x="5081155" y="4247825"/>
            <a:ext cx="1941727" cy="8117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762000">
              <a:lnSpc>
                <a:spcPct val="100000"/>
              </a:lnSpc>
              <a:spcBef>
                <a:spcPts val="0"/>
              </a:spcBef>
            </a:pPr>
            <a:r>
              <a:rPr lang="en-US" sz="1400" noProof="1">
                <a:latin typeface="Arial" pitchFamily="34" charset="0"/>
                <a:cs typeface="Arial" pitchFamily="34" charset="0"/>
              </a:rPr>
              <a:t>for all observers</a:t>
            </a:r>
            <a:br>
              <a:rPr lang="en-US" sz="1400" noProof="1">
                <a:latin typeface="Arial" pitchFamily="34" charset="0"/>
                <a:cs typeface="Arial" pitchFamily="34" charset="0"/>
              </a:rPr>
            </a:br>
            <a:r>
              <a:rPr lang="en-US" sz="1400" noProof="1">
                <a:latin typeface="Arial" pitchFamily="34" charset="0"/>
                <a:cs typeface="Arial" pitchFamily="34" charset="0"/>
              </a:rPr>
              <a:t>in observerList do</a:t>
            </a:r>
          </a:p>
          <a:p>
            <a:pPr defTabSz="762000">
              <a:lnSpc>
                <a:spcPct val="100000"/>
              </a:lnSpc>
              <a:spcBef>
                <a:spcPts val="0"/>
              </a:spcBef>
            </a:pPr>
            <a:r>
              <a:rPr lang="en-US" sz="1400" noProof="1">
                <a:latin typeface="Arial" pitchFamily="34" charset="0"/>
                <a:cs typeface="Arial" pitchFamily="34" charset="0"/>
              </a:rPr>
              <a:t>   </a:t>
            </a:r>
            <a:r>
              <a:rPr lang="en-US" sz="1400" noProof="1" smtClean="0">
                <a:latin typeface="Arial" pitchFamily="34" charset="0"/>
                <a:cs typeface="Arial" pitchFamily="34" charset="0"/>
              </a:rPr>
              <a:t>observer.onChange()</a:t>
            </a:r>
            <a:endParaRPr lang="en-US" sz="1400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reeform 29"/>
          <p:cNvSpPr>
            <a:spLocks noChangeAspect="1"/>
          </p:cNvSpPr>
          <p:nvPr/>
        </p:nvSpPr>
        <p:spPr bwMode="auto">
          <a:xfrm>
            <a:off x="6895126" y="4248693"/>
            <a:ext cx="128425" cy="197715"/>
          </a:xfrm>
          <a:custGeom>
            <a:avLst/>
            <a:gdLst>
              <a:gd name="T0" fmla="*/ 0 w 96"/>
              <a:gd name="T1" fmla="*/ 0 h 96"/>
              <a:gd name="T2" fmla="*/ 96 w 96"/>
              <a:gd name="T3" fmla="*/ 96 h 96"/>
              <a:gd name="T4" fmla="*/ 96 w 96"/>
              <a:gd name="T5" fmla="*/ 0 h 96"/>
              <a:gd name="T6" fmla="*/ 0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96"/>
              <a:gd name="T14" fmla="*/ 96 w 96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96">
                <a:moveTo>
                  <a:pt x="0" y="0"/>
                </a:moveTo>
                <a:lnTo>
                  <a:pt x="96" y="96"/>
                </a:lnTo>
                <a:lnTo>
                  <a:pt x="96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5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 Box 32"/>
          <p:cNvSpPr txBox="1">
            <a:spLocks noChangeAspect="1" noChangeArrowheads="1"/>
          </p:cNvSpPr>
          <p:nvPr/>
        </p:nvSpPr>
        <p:spPr bwMode="auto">
          <a:xfrm>
            <a:off x="7606905" y="2425254"/>
            <a:ext cx="268127" cy="38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latin typeface="Arial" pitchFamily="34" charset="0"/>
                <a:cs typeface="Arial" pitchFamily="34" charset="0"/>
              </a:rPr>
              <a:t>*</a:t>
            </a:r>
            <a:endParaRPr lang="en-US" sz="2400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18907" y="5313941"/>
            <a:ext cx="2450962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/>
              <a:t>One use of the Observer Pattern in Android</a:t>
            </a:r>
            <a:endParaRPr lang="en-US" i="1" dirty="0"/>
          </a:p>
        </p:txBody>
      </p:sp>
      <p:sp>
        <p:nvSpPr>
          <p:cNvPr id="23" name="Line 31"/>
          <p:cNvSpPr>
            <a:spLocks noChangeAspect="1" noChangeShapeType="1"/>
          </p:cNvSpPr>
          <p:nvPr/>
        </p:nvSpPr>
        <p:spPr bwMode="auto">
          <a:xfrm>
            <a:off x="6366932" y="3826736"/>
            <a:ext cx="0" cy="4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Flowchart: Connector 24"/>
          <p:cNvSpPr/>
          <p:nvPr/>
        </p:nvSpPr>
        <p:spPr bwMode="auto">
          <a:xfrm>
            <a:off x="6284156" y="3761861"/>
            <a:ext cx="151607" cy="12975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5081155" y="1115121"/>
            <a:ext cx="1526467" cy="4327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Observer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7356279" y="1093382"/>
            <a:ext cx="1526467" cy="4327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Observer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" name="Straight Connector 3"/>
          <p:cNvCxnSpPr>
            <a:stCxn id="2" idx="2"/>
          </p:cNvCxnSpPr>
          <p:nvPr/>
        </p:nvCxnSpPr>
        <p:spPr bwMode="auto">
          <a:xfrm>
            <a:off x="5081155" y="1331517"/>
            <a:ext cx="176645" cy="65142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stCxn id="24" idx="6"/>
          </p:cNvCxnSpPr>
          <p:nvPr/>
        </p:nvCxnSpPr>
        <p:spPr bwMode="auto">
          <a:xfrm flipH="1">
            <a:off x="8666019" y="1309778"/>
            <a:ext cx="216727" cy="67273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Rectangle 12"/>
          <p:cNvSpPr/>
          <p:nvPr/>
        </p:nvSpPr>
        <p:spPr>
          <a:xfrm>
            <a:off x="5257215" y="1692835"/>
            <a:ext cx="78258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charset="0"/>
              </a:rPr>
              <a:t>Subject</a:t>
            </a:r>
            <a:endParaRPr lang="en-US" sz="1400" dirty="0"/>
          </a:p>
        </p:txBody>
      </p:sp>
      <p:sp>
        <p:nvSpPr>
          <p:cNvPr id="35" name="Rectangle 34"/>
          <p:cNvSpPr/>
          <p:nvPr/>
        </p:nvSpPr>
        <p:spPr>
          <a:xfrm>
            <a:off x="7862650" y="1660144"/>
            <a:ext cx="92044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charset="0"/>
              </a:rPr>
              <a:t>Observer</a:t>
            </a:r>
            <a:endParaRPr lang="en-US" sz="1400" dirty="0"/>
          </a:p>
        </p:txBody>
      </p:sp>
      <p:sp>
        <p:nvSpPr>
          <p:cNvPr id="36" name="Oval 35"/>
          <p:cNvSpPr/>
          <p:nvPr/>
        </p:nvSpPr>
        <p:spPr bwMode="auto">
          <a:xfrm>
            <a:off x="7268984" y="5348875"/>
            <a:ext cx="1526467" cy="4327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Observer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Connector 36"/>
          <p:cNvCxnSpPr>
            <a:stCxn id="36" idx="6"/>
          </p:cNvCxnSpPr>
          <p:nvPr/>
        </p:nvCxnSpPr>
        <p:spPr bwMode="auto">
          <a:xfrm flipV="1">
            <a:off x="8795451" y="4591347"/>
            <a:ext cx="0" cy="97392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Rectangle 37"/>
          <p:cNvSpPr/>
          <p:nvPr/>
        </p:nvSpPr>
        <p:spPr>
          <a:xfrm>
            <a:off x="7853937" y="4629041"/>
            <a:ext cx="920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charset="0"/>
              </a:rPr>
              <a:t>Concrete</a:t>
            </a:r>
          </a:p>
          <a:p>
            <a:r>
              <a:rPr lang="en-US" sz="1400" dirty="0" smtClean="0">
                <a:latin typeface="Arial" charset="0"/>
              </a:rPr>
              <a:t>Observer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3902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/>
              <a:t>Variation-oriented Process </a:t>
            </a:r>
            <a:r>
              <a:rPr lang="en-US" sz="3200" dirty="0" smtClean="0"/>
              <a:t>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To apply patterns successfully,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developers need to: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Have broad knowledge of patterns relevant to their domain(s)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trade-offs &amp; impact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using certain 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their software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Make </a:t>
            </a:r>
            <a:r>
              <a:rPr lang="en-US" sz="2000" dirty="0"/>
              <a:t>design &amp; implementation </a:t>
            </a:r>
            <a:r>
              <a:rPr lang="en-US" sz="2000" dirty="0" smtClean="0"/>
              <a:t>decisions about </a:t>
            </a:r>
            <a:r>
              <a:rPr lang="en-US" sz="2000" dirty="0"/>
              <a:t>how best 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apply the selected patterns </a:t>
            </a:r>
          </a:p>
          <a:p>
            <a:pPr marL="688975" lvl="2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Patterns may require </a:t>
            </a:r>
            <a:br>
              <a:rPr lang="en-US" sz="2000" dirty="0" smtClean="0"/>
            </a:br>
            <a:r>
              <a:rPr lang="en-US" sz="2000" dirty="0" smtClean="0"/>
              <a:t>modifications for particular </a:t>
            </a:r>
            <a:br>
              <a:rPr lang="en-US" sz="2000" dirty="0" smtClean="0"/>
            </a:br>
            <a:r>
              <a:rPr lang="en-US" sz="2000" dirty="0" smtClean="0"/>
              <a:t>contexts</a:t>
            </a:r>
            <a:endParaRPr lang="en-US" sz="2000" dirty="0"/>
          </a:p>
        </p:txBody>
      </p:sp>
      <p:sp>
        <p:nvSpPr>
          <p:cNvPr id="7" name="AutoShape 6"/>
          <p:cNvSpPr>
            <a:spLocks noChangeAspect="1" noChangeArrowheads="1"/>
          </p:cNvSpPr>
          <p:nvPr/>
        </p:nvSpPr>
        <p:spPr bwMode="auto">
          <a:xfrm>
            <a:off x="8272727" y="2774351"/>
            <a:ext cx="192637" cy="29657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540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7"/>
          <p:cNvSpPr>
            <a:spLocks noChangeAspect="1" noChangeShapeType="1"/>
          </p:cNvSpPr>
          <p:nvPr/>
        </p:nvSpPr>
        <p:spPr bwMode="auto">
          <a:xfrm>
            <a:off x="8364086" y="3083817"/>
            <a:ext cx="0" cy="57161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Line 8"/>
          <p:cNvSpPr>
            <a:spLocks noChangeAspect="1" noChangeShapeType="1"/>
          </p:cNvSpPr>
          <p:nvPr/>
        </p:nvSpPr>
        <p:spPr bwMode="auto">
          <a:xfrm>
            <a:off x="5969511" y="2417942"/>
            <a:ext cx="1885834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2"/>
          <p:cNvGrpSpPr>
            <a:grpSpLocks noChangeAspect="1"/>
          </p:cNvGrpSpPr>
          <p:nvPr/>
        </p:nvGrpSpPr>
        <p:grpSpPr bwMode="auto">
          <a:xfrm>
            <a:off x="7855345" y="1982512"/>
            <a:ext cx="1027401" cy="755852"/>
            <a:chOff x="2256" y="1226"/>
            <a:chExt cx="768" cy="367"/>
          </a:xfrm>
        </p:grpSpPr>
        <p:sp>
          <p:nvSpPr>
            <p:cNvPr id="32" name="Rectangle 13"/>
            <p:cNvSpPr>
              <a:spLocks noChangeAspect="1" noChangeArrowheads="1"/>
            </p:cNvSpPr>
            <p:nvPr/>
          </p:nvSpPr>
          <p:spPr bwMode="auto">
            <a:xfrm>
              <a:off x="2256" y="1226"/>
              <a:ext cx="768" cy="2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b="1" i="1" noProof="1" smtClean="0">
                  <a:latin typeface="Arial" pitchFamily="34" charset="0"/>
                  <a:ea typeface="+mn-ea"/>
                  <a:cs typeface="Arial" pitchFamily="34" charset="0"/>
                </a:rPr>
                <a:t>Broadcast </a:t>
              </a:r>
              <a:br>
                <a:rPr lang="en-US" sz="1400" b="1" i="1" noProof="1" smtClean="0">
                  <a:latin typeface="Arial" pitchFamily="34" charset="0"/>
                  <a:ea typeface="+mn-ea"/>
                  <a:cs typeface="Arial" pitchFamily="34" charset="0"/>
                </a:rPr>
              </a:br>
              <a:r>
                <a:rPr lang="en-US" sz="1400" b="1" i="1" noProof="1" smtClean="0">
                  <a:latin typeface="Arial" pitchFamily="34" charset="0"/>
                  <a:ea typeface="+mn-ea"/>
                  <a:cs typeface="Arial" pitchFamily="34" charset="0"/>
                </a:rPr>
                <a:t>Receiver 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3" name="Rectangle 14"/>
            <p:cNvSpPr>
              <a:spLocks noChangeAspect="1" noChangeArrowheads="1"/>
            </p:cNvSpPr>
            <p:nvPr/>
          </p:nvSpPr>
          <p:spPr bwMode="auto">
            <a:xfrm>
              <a:off x="2256" y="1438"/>
              <a:ext cx="768" cy="15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i="1" noProof="1" smtClean="0">
                  <a:latin typeface="Arial" pitchFamily="34" charset="0"/>
                  <a:ea typeface="+mn-ea"/>
                  <a:cs typeface="Arial" pitchFamily="34" charset="0"/>
                </a:rPr>
                <a:t>onReceive</a:t>
              </a:r>
              <a:endParaRPr lang="en-US" sz="14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2" name="Group 15"/>
          <p:cNvGrpSpPr>
            <a:grpSpLocks noChangeAspect="1"/>
          </p:cNvGrpSpPr>
          <p:nvPr/>
        </p:nvGrpSpPr>
        <p:grpSpPr bwMode="auto">
          <a:xfrm>
            <a:off x="7268984" y="3668736"/>
            <a:ext cx="1682997" cy="885603"/>
            <a:chOff x="243" y="914"/>
            <a:chExt cx="764" cy="430"/>
          </a:xfrm>
        </p:grpSpPr>
        <p:sp>
          <p:nvSpPr>
            <p:cNvPr id="30" name="Rectangle 16"/>
            <p:cNvSpPr>
              <a:spLocks noChangeAspect="1" noChangeArrowheads="1"/>
            </p:cNvSpPr>
            <p:nvPr/>
          </p:nvSpPr>
          <p:spPr bwMode="auto">
            <a:xfrm>
              <a:off x="243" y="914"/>
              <a:ext cx="764" cy="17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b="1" noProof="1" smtClean="0">
                  <a:latin typeface="Arial" pitchFamily="34" charset="0"/>
                  <a:ea typeface="+mn-ea"/>
                  <a:cs typeface="Arial" pitchFamily="34" charset="0"/>
                </a:rPr>
                <a:t>BroadcastHandler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1" name="Rectangle 17"/>
            <p:cNvSpPr>
              <a:spLocks noChangeAspect="1" noChangeArrowheads="1"/>
            </p:cNvSpPr>
            <p:nvPr/>
          </p:nvSpPr>
          <p:spPr bwMode="auto">
            <a:xfrm>
              <a:off x="243" y="1092"/>
              <a:ext cx="764" cy="2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onReceive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…</a:t>
              </a:r>
              <a:endParaRPr lang="en-US" sz="14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16" name="Group 22"/>
          <p:cNvGrpSpPr>
            <a:grpSpLocks noChangeAspect="1"/>
          </p:cNvGrpSpPr>
          <p:nvPr/>
        </p:nvGrpSpPr>
        <p:grpSpPr bwMode="auto">
          <a:xfrm>
            <a:off x="4942110" y="1982940"/>
            <a:ext cx="1665512" cy="2053470"/>
            <a:chOff x="912" y="1257"/>
            <a:chExt cx="1245" cy="842"/>
          </a:xfrm>
        </p:grpSpPr>
        <p:sp>
          <p:nvSpPr>
            <p:cNvPr id="27" name="Rectangle 26"/>
            <p:cNvSpPr>
              <a:spLocks noChangeAspect="1" noChangeArrowheads="1"/>
            </p:cNvSpPr>
            <p:nvPr/>
          </p:nvSpPr>
          <p:spPr bwMode="auto">
            <a:xfrm>
              <a:off x="912" y="1257"/>
              <a:ext cx="1245" cy="1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b="1" noProof="1" smtClean="0">
                  <a:latin typeface="Arial" pitchFamily="34" charset="0"/>
                  <a:ea typeface="+mn-ea"/>
                  <a:cs typeface="Arial" pitchFamily="34" charset="0"/>
                </a:rPr>
                <a:t>Context</a:t>
              </a:r>
            </a:p>
          </p:txBody>
        </p:sp>
        <p:sp>
          <p:nvSpPr>
            <p:cNvPr id="28" name="Rectangle 27"/>
            <p:cNvSpPr>
              <a:spLocks noChangeAspect="1" noChangeArrowheads="1"/>
            </p:cNvSpPr>
            <p:nvPr/>
          </p:nvSpPr>
          <p:spPr bwMode="auto">
            <a:xfrm>
              <a:off x="912" y="1731"/>
              <a:ext cx="1245" cy="3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registerReceiver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unregisterReceiver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 smtClean="0">
                  <a:latin typeface="Arial" pitchFamily="34" charset="0"/>
                  <a:ea typeface="+mn-ea"/>
                  <a:cs typeface="Arial" pitchFamily="34" charset="0"/>
                </a:rPr>
                <a:t>sendBroadcast</a:t>
              </a:r>
              <a:endParaRPr lang="en-US" sz="1400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9" name="Rectangle 28"/>
            <p:cNvSpPr>
              <a:spLocks noChangeAspect="1" noChangeArrowheads="1"/>
            </p:cNvSpPr>
            <p:nvPr/>
          </p:nvSpPr>
          <p:spPr bwMode="auto">
            <a:xfrm>
              <a:off x="912" y="1435"/>
              <a:ext cx="1245" cy="2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2075" tIns="46038" rIns="92075" bIns="46038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>
                  <a:latin typeface="Arial" pitchFamily="34" charset="0"/>
                  <a:ea typeface="+mn-ea"/>
                  <a:cs typeface="Arial" pitchFamily="34" charset="0"/>
                </a:rPr>
                <a:t>state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1400" noProof="1">
                  <a:latin typeface="Arial" pitchFamily="34" charset="0"/>
                  <a:ea typeface="+mn-ea"/>
                  <a:cs typeface="Arial" pitchFamily="34" charset="0"/>
                </a:rPr>
                <a:t>observerList</a:t>
              </a:r>
              <a:endParaRPr lang="en-US" sz="1400" i="1" noProof="1"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18" name="Rectangle 28"/>
          <p:cNvSpPr>
            <a:spLocks noChangeAspect="1" noChangeArrowheads="1"/>
          </p:cNvSpPr>
          <p:nvPr/>
        </p:nvSpPr>
        <p:spPr bwMode="auto">
          <a:xfrm>
            <a:off x="5101936" y="4247825"/>
            <a:ext cx="1920946" cy="81173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762000">
              <a:lnSpc>
                <a:spcPct val="100000"/>
              </a:lnSpc>
              <a:spcBef>
                <a:spcPts val="0"/>
              </a:spcBef>
            </a:pPr>
            <a:r>
              <a:rPr lang="en-US" sz="1400" noProof="1">
                <a:latin typeface="Arial" pitchFamily="34" charset="0"/>
                <a:cs typeface="Arial" pitchFamily="34" charset="0"/>
              </a:rPr>
              <a:t>for all observers</a:t>
            </a:r>
            <a:br>
              <a:rPr lang="en-US" sz="1400" noProof="1">
                <a:latin typeface="Arial" pitchFamily="34" charset="0"/>
                <a:cs typeface="Arial" pitchFamily="34" charset="0"/>
              </a:rPr>
            </a:br>
            <a:r>
              <a:rPr lang="en-US" sz="1400" noProof="1">
                <a:latin typeface="Arial" pitchFamily="34" charset="0"/>
                <a:cs typeface="Arial" pitchFamily="34" charset="0"/>
              </a:rPr>
              <a:t>in observerList do</a:t>
            </a:r>
          </a:p>
          <a:p>
            <a:pPr defTabSz="762000">
              <a:lnSpc>
                <a:spcPct val="100000"/>
              </a:lnSpc>
              <a:spcBef>
                <a:spcPts val="0"/>
              </a:spcBef>
            </a:pPr>
            <a:r>
              <a:rPr lang="en-US" sz="1400" noProof="1">
                <a:latin typeface="Arial" pitchFamily="34" charset="0"/>
                <a:cs typeface="Arial" pitchFamily="34" charset="0"/>
              </a:rPr>
              <a:t>   observer.onReceive</a:t>
            </a:r>
            <a:r>
              <a:rPr lang="en-US" sz="1400" noProof="1" smtClean="0">
                <a:latin typeface="Arial" pitchFamily="34" charset="0"/>
                <a:cs typeface="Arial" pitchFamily="34" charset="0"/>
              </a:rPr>
              <a:t>()</a:t>
            </a:r>
            <a:endParaRPr lang="en-US" sz="1400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Freeform 29"/>
          <p:cNvSpPr>
            <a:spLocks noChangeAspect="1"/>
          </p:cNvSpPr>
          <p:nvPr/>
        </p:nvSpPr>
        <p:spPr bwMode="auto">
          <a:xfrm>
            <a:off x="6895126" y="4248693"/>
            <a:ext cx="128425" cy="197715"/>
          </a:xfrm>
          <a:custGeom>
            <a:avLst/>
            <a:gdLst>
              <a:gd name="T0" fmla="*/ 0 w 96"/>
              <a:gd name="T1" fmla="*/ 0 h 96"/>
              <a:gd name="T2" fmla="*/ 96 w 96"/>
              <a:gd name="T3" fmla="*/ 96 h 96"/>
              <a:gd name="T4" fmla="*/ 96 w 96"/>
              <a:gd name="T5" fmla="*/ 0 h 96"/>
              <a:gd name="T6" fmla="*/ 0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96"/>
              <a:gd name="T14" fmla="*/ 96 w 96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96">
                <a:moveTo>
                  <a:pt x="0" y="0"/>
                </a:moveTo>
                <a:lnTo>
                  <a:pt x="96" y="96"/>
                </a:lnTo>
                <a:lnTo>
                  <a:pt x="96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5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31"/>
          <p:cNvSpPr>
            <a:spLocks noChangeAspect="1" noChangeShapeType="1"/>
          </p:cNvSpPr>
          <p:nvPr/>
        </p:nvSpPr>
        <p:spPr bwMode="auto">
          <a:xfrm>
            <a:off x="6366932" y="3826736"/>
            <a:ext cx="0" cy="42108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 Box 32"/>
          <p:cNvSpPr txBox="1">
            <a:spLocks noChangeAspect="1" noChangeArrowheads="1"/>
          </p:cNvSpPr>
          <p:nvPr/>
        </p:nvSpPr>
        <p:spPr bwMode="auto">
          <a:xfrm>
            <a:off x="7606905" y="2425254"/>
            <a:ext cx="268127" cy="382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defTabSz="762000">
              <a:lnSpc>
                <a:spcPct val="100000"/>
              </a:lnSpc>
              <a:spcBef>
                <a:spcPts val="0"/>
              </a:spcBef>
            </a:pPr>
            <a:r>
              <a:rPr lang="en-US" sz="2000" noProof="1">
                <a:latin typeface="Arial" pitchFamily="34" charset="0"/>
                <a:cs typeface="Arial" pitchFamily="34" charset="0"/>
              </a:rPr>
              <a:t>*</a:t>
            </a:r>
            <a:endParaRPr lang="en-US" sz="2400" noProof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Flowchart: Connector 23"/>
          <p:cNvSpPr/>
          <p:nvPr/>
        </p:nvSpPr>
        <p:spPr bwMode="auto">
          <a:xfrm>
            <a:off x="6284156" y="3761861"/>
            <a:ext cx="151607" cy="12975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688792" y="5299206"/>
            <a:ext cx="2251944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i="1" dirty="0" smtClean="0"/>
              <a:t>A different use of the Observer Pattern in Android</a:t>
            </a:r>
            <a:endParaRPr lang="en-US" i="1" dirty="0"/>
          </a:p>
        </p:txBody>
      </p:sp>
      <p:sp>
        <p:nvSpPr>
          <p:cNvPr id="23" name="Oval 22"/>
          <p:cNvSpPr/>
          <p:nvPr/>
        </p:nvSpPr>
        <p:spPr bwMode="auto">
          <a:xfrm>
            <a:off x="5081155" y="1115121"/>
            <a:ext cx="1526467" cy="4327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Observer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356279" y="1093382"/>
            <a:ext cx="1526467" cy="4327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Observer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" name="Straight Connector 33"/>
          <p:cNvCxnSpPr>
            <a:stCxn id="23" idx="2"/>
          </p:cNvCxnSpPr>
          <p:nvPr/>
        </p:nvCxnSpPr>
        <p:spPr bwMode="auto">
          <a:xfrm>
            <a:off x="5081155" y="1331517"/>
            <a:ext cx="176645" cy="651423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25" idx="6"/>
          </p:cNvCxnSpPr>
          <p:nvPr/>
        </p:nvCxnSpPr>
        <p:spPr bwMode="auto">
          <a:xfrm flipH="1">
            <a:off x="8666019" y="1309778"/>
            <a:ext cx="216727" cy="67273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5257215" y="1692835"/>
            <a:ext cx="782587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charset="0"/>
              </a:rPr>
              <a:t>Subject</a:t>
            </a:r>
            <a:endParaRPr lang="en-US" sz="1400" dirty="0"/>
          </a:p>
        </p:txBody>
      </p:sp>
      <p:sp>
        <p:nvSpPr>
          <p:cNvPr id="37" name="Rectangle 36"/>
          <p:cNvSpPr/>
          <p:nvPr/>
        </p:nvSpPr>
        <p:spPr>
          <a:xfrm>
            <a:off x="7862650" y="1660144"/>
            <a:ext cx="920445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charset="0"/>
              </a:rPr>
              <a:t>Observer</a:t>
            </a:r>
            <a:endParaRPr lang="en-US" sz="1400" dirty="0"/>
          </a:p>
        </p:txBody>
      </p:sp>
      <p:sp>
        <p:nvSpPr>
          <p:cNvPr id="38" name="Oval 37"/>
          <p:cNvSpPr/>
          <p:nvPr/>
        </p:nvSpPr>
        <p:spPr bwMode="auto">
          <a:xfrm>
            <a:off x="7268984" y="5348875"/>
            <a:ext cx="1526467" cy="432792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Observer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" name="Straight Connector 38"/>
          <p:cNvCxnSpPr>
            <a:stCxn id="38" idx="6"/>
          </p:cNvCxnSpPr>
          <p:nvPr/>
        </p:nvCxnSpPr>
        <p:spPr bwMode="auto">
          <a:xfrm flipV="1">
            <a:off x="8795451" y="4591347"/>
            <a:ext cx="0" cy="97392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Rectangle 39"/>
          <p:cNvSpPr/>
          <p:nvPr/>
        </p:nvSpPr>
        <p:spPr>
          <a:xfrm>
            <a:off x="7853937" y="4629041"/>
            <a:ext cx="920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charset="0"/>
              </a:rPr>
              <a:t>Concrete</a:t>
            </a:r>
          </a:p>
          <a:p>
            <a:r>
              <a:rPr lang="en-US" sz="1400" dirty="0" smtClean="0">
                <a:latin typeface="Arial" charset="0"/>
              </a:rPr>
              <a:t>Observer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19733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4525" y="1069077"/>
            <a:ext cx="4997450" cy="180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 bwMode="auto">
          <a:xfrm>
            <a:off x="7190228" y="1069077"/>
            <a:ext cx="2421361" cy="1300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/>
              <a:t>Variation-oriented Process </a:t>
            </a:r>
            <a:r>
              <a:rPr lang="en-US" sz="3200" dirty="0" smtClean="0"/>
              <a:t>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To apply patterns successfully,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developers need to: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Have broad knowledge of patterns relevant to their domain(s)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trade-offs &amp; impact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using certain 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their software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Make </a:t>
            </a:r>
            <a:r>
              <a:rPr lang="en-US" sz="2000" dirty="0"/>
              <a:t>design &amp; implementation </a:t>
            </a:r>
            <a:r>
              <a:rPr lang="en-US" sz="2000" dirty="0" smtClean="0"/>
              <a:t>decisions about </a:t>
            </a:r>
            <a:r>
              <a:rPr lang="en-US" sz="2000" dirty="0"/>
              <a:t>how best 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apply the selected patterns </a:t>
            </a:r>
          </a:p>
          <a:p>
            <a:pPr marL="688975" lvl="2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Patterns may require </a:t>
            </a:r>
            <a:br>
              <a:rPr lang="en-US" sz="2000" dirty="0" smtClean="0"/>
            </a:br>
            <a:r>
              <a:rPr lang="en-US" sz="2000" dirty="0" smtClean="0"/>
              <a:t>modifications for particular </a:t>
            </a:r>
            <a:br>
              <a:rPr lang="en-US" sz="2000" dirty="0" smtClean="0"/>
            </a:br>
            <a:r>
              <a:rPr lang="en-US" sz="2000" dirty="0" smtClean="0"/>
              <a:t>contexts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909957" y="1272049"/>
            <a:ext cx="1953202" cy="7694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If (</a:t>
            </a:r>
            <a:r>
              <a:rPr kumimoji="0" lang="en-US" sz="11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uniqueInstance</a:t>
            </a:r>
            <a:r>
              <a:rPr kumimoji="0" lang="en-US" sz="110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== 0)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   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 = </a:t>
            </a:r>
            <a:br>
              <a:rPr lang="en-US" sz="1100" dirty="0" smtClean="0">
                <a:latin typeface="Arial" charset="0"/>
              </a:rPr>
            </a:br>
            <a:r>
              <a:rPr lang="en-US" sz="1100" dirty="0" smtClean="0">
                <a:latin typeface="Arial" charset="0"/>
              </a:rPr>
              <a:t>        new Singleton;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return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;</a:t>
            </a:r>
          </a:p>
        </p:txBody>
      </p:sp>
      <p:sp>
        <p:nvSpPr>
          <p:cNvPr id="34" name="Right Triangle 33"/>
          <p:cNvSpPr/>
          <p:nvPr/>
        </p:nvSpPr>
        <p:spPr bwMode="auto">
          <a:xfrm>
            <a:off x="8570136" y="1259632"/>
            <a:ext cx="290336" cy="264108"/>
          </a:xfrm>
          <a:prstGeom prst="rt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ight Triangle 34"/>
          <p:cNvSpPr/>
          <p:nvPr/>
        </p:nvSpPr>
        <p:spPr bwMode="auto">
          <a:xfrm rot="10800000">
            <a:off x="8575779" y="1265275"/>
            <a:ext cx="290336" cy="264108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79732" y="3806875"/>
            <a:ext cx="4169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John </a:t>
            </a:r>
            <a:r>
              <a:rPr lang="en-US" dirty="0" err="1" smtClean="0"/>
              <a:t>Vlissides</a:t>
            </a:r>
            <a:r>
              <a:rPr lang="en-US" dirty="0" smtClean="0"/>
              <a:t>, “To Kill a Singleton” </a:t>
            </a:r>
          </a:p>
          <a:p>
            <a:r>
              <a:rPr lang="en-US" dirty="0" smtClean="0">
                <a:hlinkClick r:id="rId4"/>
              </a:rPr>
              <a:t>www.research.ibm.com/</a:t>
            </a:r>
            <a:br>
              <a:rPr lang="en-US" dirty="0" smtClean="0">
                <a:hlinkClick r:id="rId4"/>
              </a:rPr>
            </a:br>
            <a:r>
              <a:rPr lang="en-US" dirty="0" err="1" smtClean="0">
                <a:hlinkClick r:id="rId4"/>
              </a:rPr>
              <a:t>designpatterns</a:t>
            </a:r>
            <a:r>
              <a:rPr lang="en-US" dirty="0" smtClean="0">
                <a:hlinkClick r:id="rId4"/>
              </a:rPr>
              <a:t>/pubs/ph-jun96.txt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77444" y="2292580"/>
            <a:ext cx="2369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Singleton pattern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603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4525" y="1069077"/>
            <a:ext cx="4997450" cy="180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 bwMode="auto">
          <a:xfrm>
            <a:off x="7190228" y="1069077"/>
            <a:ext cx="2421361" cy="1300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/>
              <a:t>Variation-oriented Process </a:t>
            </a:r>
            <a:r>
              <a:rPr lang="en-US" sz="3200" dirty="0" smtClean="0"/>
              <a:t>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To apply patterns successfully,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developers need to: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Have broad knowledge of patterns relevant to their domain(s)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trade-offs &amp; impact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using certain 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their software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Make </a:t>
            </a:r>
            <a:r>
              <a:rPr lang="en-US" sz="2000" dirty="0"/>
              <a:t>design &amp; implementation </a:t>
            </a:r>
            <a:r>
              <a:rPr lang="en-US" sz="2000" dirty="0" smtClean="0"/>
              <a:t>decisions about </a:t>
            </a:r>
            <a:r>
              <a:rPr lang="en-US" sz="2000" dirty="0"/>
              <a:t>how best 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apply the selected patterns </a:t>
            </a:r>
          </a:p>
          <a:p>
            <a:pPr marL="688975" lvl="2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Patterns may require </a:t>
            </a:r>
            <a:br>
              <a:rPr lang="en-US" sz="2000" dirty="0" smtClean="0"/>
            </a:br>
            <a:r>
              <a:rPr lang="en-US" sz="2000" dirty="0" smtClean="0"/>
              <a:t>modifications for particular </a:t>
            </a:r>
            <a:br>
              <a:rPr lang="en-US" sz="2000" dirty="0" smtClean="0"/>
            </a:br>
            <a:r>
              <a:rPr lang="en-US" sz="2000" dirty="0" smtClean="0"/>
              <a:t>contexts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909957" y="1272049"/>
            <a:ext cx="1953202" cy="7694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If (</a:t>
            </a:r>
            <a:r>
              <a:rPr kumimoji="0" lang="en-US" sz="11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uniqueInstance</a:t>
            </a:r>
            <a:r>
              <a:rPr kumimoji="0" lang="en-US" sz="110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== 0)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   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 = </a:t>
            </a:r>
            <a:br>
              <a:rPr lang="en-US" sz="1100" dirty="0" smtClean="0">
                <a:latin typeface="Arial" charset="0"/>
              </a:rPr>
            </a:br>
            <a:r>
              <a:rPr lang="en-US" sz="1100" dirty="0" smtClean="0">
                <a:latin typeface="Arial" charset="0"/>
              </a:rPr>
              <a:t>        new Singleton;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return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;</a:t>
            </a:r>
          </a:p>
        </p:txBody>
      </p:sp>
      <p:sp>
        <p:nvSpPr>
          <p:cNvPr id="34" name="Right Triangle 33"/>
          <p:cNvSpPr/>
          <p:nvPr/>
        </p:nvSpPr>
        <p:spPr bwMode="auto">
          <a:xfrm>
            <a:off x="8570136" y="1259632"/>
            <a:ext cx="290336" cy="264108"/>
          </a:xfrm>
          <a:prstGeom prst="rt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ight Triangle 34"/>
          <p:cNvSpPr/>
          <p:nvPr/>
        </p:nvSpPr>
        <p:spPr bwMode="auto">
          <a:xfrm rot="10800000">
            <a:off x="8575779" y="1265275"/>
            <a:ext cx="290336" cy="264108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2226" y="3913855"/>
            <a:ext cx="496685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class Singleton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</a:t>
            </a:r>
            <a:r>
              <a:rPr lang="en-US" sz="1400" b="1" noProof="1" smtClean="0">
                <a:latin typeface="Courier New" pitchFamily="49" charset="0"/>
              </a:rPr>
              <a:t>private </a:t>
            </a:r>
            <a:r>
              <a:rPr lang="en-US" sz="1400" b="1" noProof="1">
                <a:latin typeface="Courier New" pitchFamily="49" charset="0"/>
              </a:rPr>
              <a:t>static </a:t>
            </a:r>
            <a:r>
              <a:rPr lang="en-US" sz="1400" b="1" noProof="1" smtClean="0">
                <a:latin typeface="Courier New" pitchFamily="49" charset="0"/>
              </a:rPr>
              <a:t>Singleton inst = </a:t>
            </a:r>
            <a:r>
              <a:rPr lang="en-US" sz="1400" b="1" noProof="1">
                <a:latin typeface="Courier New" pitchFamily="49" charset="0"/>
              </a:rPr>
              <a:t>null;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</a:t>
            </a:r>
            <a:r>
              <a:rPr lang="en-US" sz="1400" b="1" noProof="1" smtClean="0">
                <a:latin typeface="Courier New" pitchFamily="49" charset="0"/>
              </a:rPr>
              <a:t>public </a:t>
            </a:r>
            <a:r>
              <a:rPr lang="en-US" sz="1400" b="1" noProof="1">
                <a:latin typeface="Courier New" pitchFamily="49" charset="0"/>
              </a:rPr>
              <a:t>static Singleton instance()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 smtClean="0">
                <a:latin typeface="Courier New" pitchFamily="49" charset="0"/>
              </a:rPr>
              <a:t>    Singleton </a:t>
            </a:r>
            <a:r>
              <a:rPr lang="en-US" sz="1400" b="1" noProof="1">
                <a:latin typeface="Courier New" pitchFamily="49" charset="0"/>
              </a:rPr>
              <a:t>result = </a:t>
            </a:r>
            <a:r>
              <a:rPr lang="en-US" sz="1400" b="1" noProof="1" smtClean="0">
                <a:latin typeface="Courier New" pitchFamily="49" charset="0"/>
              </a:rPr>
              <a:t>inst;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</a:t>
            </a:r>
            <a:r>
              <a:rPr lang="en-US" sz="1400" b="1" noProof="1" smtClean="0">
                <a:latin typeface="Courier New" pitchFamily="49" charset="0"/>
              </a:rPr>
              <a:t> if </a:t>
            </a:r>
            <a:r>
              <a:rPr lang="en-US" sz="1400" b="1" noProof="1">
                <a:latin typeface="Courier New" pitchFamily="49" charset="0"/>
              </a:rPr>
              <a:t>(result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 smtClean="0">
                <a:latin typeface="Courier New" pitchFamily="49" charset="0"/>
              </a:rPr>
              <a:t>      inst </a:t>
            </a:r>
            <a:r>
              <a:rPr lang="en-US" sz="1400" b="1" noProof="1">
                <a:latin typeface="Courier New" pitchFamily="49" charset="0"/>
              </a:rPr>
              <a:t>= result = new Singleton</a:t>
            </a:r>
            <a:r>
              <a:rPr lang="en-US" sz="1400" b="1" noProof="1" smtClean="0">
                <a:latin typeface="Courier New" pitchFamily="49" charset="0"/>
              </a:rPr>
              <a:t>(); 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}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return </a:t>
            </a:r>
            <a:r>
              <a:rPr lang="en-US" sz="1400" b="1" noProof="1">
                <a:latin typeface="Courier New" pitchFamily="49" charset="0"/>
              </a:rPr>
              <a:t>result</a:t>
            </a:r>
            <a:r>
              <a:rPr lang="en-US" sz="1400" b="1" noProof="1" smtClean="0">
                <a:latin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</a:t>
            </a:r>
            <a:r>
              <a:rPr lang="en-US" sz="1400" b="1" noProof="1" smtClean="0">
                <a:latin typeface="Courier New" pitchFamily="49" charset="0"/>
              </a:rPr>
              <a:t>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 smtClean="0">
                <a:latin typeface="Courier New" pitchFamily="49" charset="0"/>
              </a:rPr>
              <a:t>  ...</a:t>
            </a:r>
            <a:endParaRPr lang="en-US" sz="1400" b="1" noProof="1">
              <a:latin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54091" y="2292580"/>
            <a:ext cx="2369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Singleton pattern vs. Double-Checked Locking Pattern</a:t>
            </a:r>
            <a:endParaRPr lang="en-US" dirty="0"/>
          </a:p>
        </p:txBody>
      </p:sp>
      <p:sp>
        <p:nvSpPr>
          <p:cNvPr id="15" name="Line Callout 1 14"/>
          <p:cNvSpPr/>
          <p:nvPr/>
        </p:nvSpPr>
        <p:spPr bwMode="auto">
          <a:xfrm>
            <a:off x="539191" y="5803284"/>
            <a:ext cx="2851972" cy="341632"/>
          </a:xfrm>
          <a:prstGeom prst="borderCallout1">
            <a:avLst>
              <a:gd name="adj1" fmla="val 26"/>
              <a:gd name="adj2" fmla="val 77552"/>
              <a:gd name="adj3" fmla="val -232113"/>
              <a:gd name="adj4" fmla="val 14628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smtClean="0"/>
              <a:t>Too little synchronization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3613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Becoming a Master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1" y="1069572"/>
            <a:ext cx="4665175" cy="5216928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Experts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perform differently than beginners</a:t>
            </a:r>
          </a:p>
          <a:p>
            <a:pPr marL="4619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e.g., unlike novices, professional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athletes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, musicians, &amp; dancers move fluidly &amp; effortlessly,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without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focusing on each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individual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movement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When watching experts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perform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it’s easy to forget how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much effort they’ve put into reaching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high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levels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of achievement </a:t>
            </a:r>
          </a:p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Continuous </a:t>
            </a:r>
            <a:r>
              <a:rPr lang="en-US" sz="2000" dirty="0"/>
              <a:t>repetition </a:t>
            </a:r>
            <a:r>
              <a:rPr lang="en-US" sz="2000" dirty="0" smtClean="0"/>
              <a:t>&amp; </a:t>
            </a:r>
            <a:br>
              <a:rPr lang="en-US" sz="2000" dirty="0" smtClean="0"/>
            </a:br>
            <a:r>
              <a:rPr lang="en-US" sz="2000" dirty="0" smtClean="0"/>
              <a:t>practice is </a:t>
            </a:r>
            <a:r>
              <a:rPr lang="en-US" sz="2000" dirty="0"/>
              <a:t>crucial to </a:t>
            </a:r>
            <a:r>
              <a:rPr lang="en-US" sz="2000" dirty="0" smtClean="0"/>
              <a:t>success</a:t>
            </a:r>
          </a:p>
          <a:p>
            <a:pPr marL="4619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Mentoring from other experts is also essential to becoming a </a:t>
            </a:r>
            <a:br>
              <a:rPr lang="en-US" sz="2000" dirty="0" smtClean="0"/>
            </a:br>
            <a:r>
              <a:rPr lang="en-US" sz="2000" dirty="0" smtClean="0"/>
              <a:t>master</a:t>
            </a:r>
            <a:endParaRPr lang="en-US" sz="2000" dirty="0"/>
          </a:p>
        </p:txBody>
      </p:sp>
      <p:pic>
        <p:nvPicPr>
          <p:cNvPr id="3074" name="Picture 2" descr="http://farm1.staticflickr.com/16/22351699_0687480945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847" y="1496290"/>
            <a:ext cx="4093377" cy="184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266" y="3951252"/>
            <a:ext cx="4351862" cy="2077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376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4525" y="1069077"/>
            <a:ext cx="4997450" cy="180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 bwMode="auto">
          <a:xfrm>
            <a:off x="7190228" y="1069077"/>
            <a:ext cx="2421361" cy="1300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/>
              <a:t>Variation-oriented Process </a:t>
            </a:r>
            <a:r>
              <a:rPr lang="en-US" sz="3200" dirty="0" smtClean="0"/>
              <a:t>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To apply patterns successfully,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developers need to: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Have broad knowledge of patterns relevant to their domain(s)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trade-offs &amp; impact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using certain 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their software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Make </a:t>
            </a:r>
            <a:r>
              <a:rPr lang="en-US" sz="2000" dirty="0"/>
              <a:t>design &amp; implementation </a:t>
            </a:r>
            <a:r>
              <a:rPr lang="en-US" sz="2000" dirty="0" smtClean="0"/>
              <a:t>decisions about </a:t>
            </a:r>
            <a:r>
              <a:rPr lang="en-US" sz="2000" dirty="0"/>
              <a:t>how best 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apply the selected patterns </a:t>
            </a:r>
          </a:p>
          <a:p>
            <a:pPr marL="688975" lvl="2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Patterns may require </a:t>
            </a:r>
            <a:br>
              <a:rPr lang="en-US" sz="2000" dirty="0" smtClean="0"/>
            </a:br>
            <a:r>
              <a:rPr lang="en-US" sz="2000" dirty="0" smtClean="0"/>
              <a:t>modifications for particular </a:t>
            </a:r>
            <a:br>
              <a:rPr lang="en-US" sz="2000" dirty="0" smtClean="0"/>
            </a:br>
            <a:r>
              <a:rPr lang="en-US" sz="2000" dirty="0" smtClean="0"/>
              <a:t>contexts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909957" y="1272049"/>
            <a:ext cx="1953202" cy="7694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If (</a:t>
            </a:r>
            <a:r>
              <a:rPr kumimoji="0" lang="en-US" sz="11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uniqueInstance</a:t>
            </a:r>
            <a:r>
              <a:rPr kumimoji="0" lang="en-US" sz="110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== 0)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   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 = </a:t>
            </a:r>
            <a:br>
              <a:rPr lang="en-US" sz="1100" dirty="0" smtClean="0">
                <a:latin typeface="Arial" charset="0"/>
              </a:rPr>
            </a:br>
            <a:r>
              <a:rPr lang="en-US" sz="1100" dirty="0" smtClean="0">
                <a:latin typeface="Arial" charset="0"/>
              </a:rPr>
              <a:t>        new Singleton;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return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;</a:t>
            </a:r>
          </a:p>
        </p:txBody>
      </p:sp>
      <p:sp>
        <p:nvSpPr>
          <p:cNvPr id="34" name="Right Triangle 33"/>
          <p:cNvSpPr/>
          <p:nvPr/>
        </p:nvSpPr>
        <p:spPr bwMode="auto">
          <a:xfrm>
            <a:off x="8570136" y="1259632"/>
            <a:ext cx="290336" cy="264108"/>
          </a:xfrm>
          <a:prstGeom prst="rt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ight Triangle 34"/>
          <p:cNvSpPr/>
          <p:nvPr/>
        </p:nvSpPr>
        <p:spPr bwMode="auto">
          <a:xfrm rot="10800000">
            <a:off x="8575779" y="1265275"/>
            <a:ext cx="290336" cy="264108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2226" y="3544191"/>
            <a:ext cx="496685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class Singleton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</a:t>
            </a:r>
            <a:r>
              <a:rPr lang="en-US" sz="1400" b="1" noProof="1" smtClean="0">
                <a:latin typeface="Courier New" pitchFamily="49" charset="0"/>
              </a:rPr>
              <a:t>private </a:t>
            </a:r>
            <a:r>
              <a:rPr lang="en-US" sz="1400" b="1" noProof="1">
                <a:latin typeface="Courier New" pitchFamily="49" charset="0"/>
              </a:rPr>
              <a:t>static </a:t>
            </a:r>
            <a:r>
              <a:rPr lang="en-US" sz="1400" b="1" noProof="1" smtClean="0">
                <a:latin typeface="Courier New" pitchFamily="49" charset="0"/>
              </a:rPr>
              <a:t>Singleton inst = </a:t>
            </a:r>
            <a:r>
              <a:rPr lang="en-US" sz="1400" b="1" noProof="1">
                <a:latin typeface="Courier New" pitchFamily="49" charset="0"/>
              </a:rPr>
              <a:t>null;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</a:t>
            </a:r>
            <a:r>
              <a:rPr lang="en-US" sz="1400" b="1" noProof="1" smtClean="0">
                <a:latin typeface="Courier New" pitchFamily="49" charset="0"/>
              </a:rPr>
              <a:t>public </a:t>
            </a:r>
            <a:r>
              <a:rPr lang="en-US" sz="1400" b="1" noProof="1">
                <a:latin typeface="Courier New" pitchFamily="49" charset="0"/>
              </a:rPr>
              <a:t>static Singleton instance()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synchronized(Singleton.class)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 smtClean="0">
                <a:latin typeface="Courier New" pitchFamily="49" charset="0"/>
              </a:rPr>
              <a:t>      Singleton </a:t>
            </a:r>
            <a:r>
              <a:rPr lang="en-US" sz="1400" b="1" noProof="1">
                <a:latin typeface="Courier New" pitchFamily="49" charset="0"/>
              </a:rPr>
              <a:t>result = </a:t>
            </a:r>
            <a:r>
              <a:rPr lang="en-US" sz="1400" b="1" noProof="1" smtClean="0">
                <a:latin typeface="Courier New" pitchFamily="49" charset="0"/>
              </a:rPr>
              <a:t>inst;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</a:t>
            </a:r>
            <a:r>
              <a:rPr lang="en-US" sz="1400" b="1" noProof="1" smtClean="0">
                <a:latin typeface="Courier New" pitchFamily="49" charset="0"/>
              </a:rPr>
              <a:t>   if </a:t>
            </a:r>
            <a:r>
              <a:rPr lang="en-US" sz="1400" b="1" noProof="1">
                <a:latin typeface="Courier New" pitchFamily="49" charset="0"/>
              </a:rPr>
              <a:t>(result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 smtClean="0">
                <a:latin typeface="Courier New" pitchFamily="49" charset="0"/>
              </a:rPr>
              <a:t>        inst </a:t>
            </a:r>
            <a:r>
              <a:rPr lang="en-US" sz="1400" b="1" noProof="1">
                <a:latin typeface="Courier New" pitchFamily="49" charset="0"/>
              </a:rPr>
              <a:t>= result = new Singleton</a:t>
            </a:r>
            <a:r>
              <a:rPr lang="en-US" sz="1400" b="1" noProof="1" smtClean="0">
                <a:latin typeface="Courier New" pitchFamily="49" charset="0"/>
              </a:rPr>
              <a:t>(); 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  </a:t>
            </a:r>
            <a:r>
              <a:rPr lang="en-US" sz="1400" b="1" noProof="1" smtClean="0">
                <a:latin typeface="Courier New" pitchFamily="49" charset="0"/>
              </a:rPr>
              <a:t>}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}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return </a:t>
            </a:r>
            <a:r>
              <a:rPr lang="en-US" sz="1400" b="1" noProof="1">
                <a:latin typeface="Courier New" pitchFamily="49" charset="0"/>
              </a:rPr>
              <a:t>result</a:t>
            </a:r>
            <a:r>
              <a:rPr lang="en-US" sz="1400" b="1" noProof="1" smtClean="0">
                <a:latin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</a:t>
            </a:r>
            <a:r>
              <a:rPr lang="en-US" sz="1400" b="1" noProof="1" smtClean="0">
                <a:latin typeface="Courier New" pitchFamily="49" charset="0"/>
              </a:rPr>
              <a:t> 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 smtClean="0">
                <a:latin typeface="Courier New" pitchFamily="49" charset="0"/>
              </a:rPr>
              <a:t>  ...</a:t>
            </a:r>
            <a:endParaRPr lang="en-US" sz="1400" b="1" noProof="1">
              <a:latin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54091" y="2292580"/>
            <a:ext cx="2369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Singleton pattern vs. Double-Checked Locking Pattern</a:t>
            </a:r>
            <a:endParaRPr lang="en-US" dirty="0"/>
          </a:p>
        </p:txBody>
      </p:sp>
      <p:sp>
        <p:nvSpPr>
          <p:cNvPr id="14" name="Line Callout 1 13"/>
          <p:cNvSpPr/>
          <p:nvPr/>
        </p:nvSpPr>
        <p:spPr bwMode="auto">
          <a:xfrm>
            <a:off x="883449" y="5658611"/>
            <a:ext cx="2851972" cy="341632"/>
          </a:xfrm>
          <a:prstGeom prst="borderCallout1">
            <a:avLst>
              <a:gd name="adj1" fmla="val 26"/>
              <a:gd name="adj2" fmla="val 77552"/>
              <a:gd name="adj3" fmla="val -380178"/>
              <a:gd name="adj4" fmla="val 13844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smtClean="0"/>
              <a:t>Too much synchronization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475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4525" y="1069077"/>
            <a:ext cx="4997450" cy="180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 bwMode="auto">
          <a:xfrm>
            <a:off x="7190228" y="1069077"/>
            <a:ext cx="2421361" cy="1300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/>
              <a:t>Variation-oriented Process </a:t>
            </a:r>
            <a:r>
              <a:rPr lang="en-US" sz="3200" dirty="0" smtClean="0"/>
              <a:t>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To apply patterns successfully,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developers need to: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Have broad knowledge of patterns relevant to their domain(s)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trade-offs &amp; impact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using certain 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their software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Make </a:t>
            </a:r>
            <a:r>
              <a:rPr lang="en-US" sz="2000" dirty="0"/>
              <a:t>design &amp; implementation </a:t>
            </a:r>
            <a:r>
              <a:rPr lang="en-US" sz="2000" dirty="0" smtClean="0"/>
              <a:t>decisions about </a:t>
            </a:r>
            <a:r>
              <a:rPr lang="en-US" sz="2000" dirty="0"/>
              <a:t>how best 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apply the selected patterns </a:t>
            </a:r>
          </a:p>
          <a:p>
            <a:pPr marL="688975" lvl="2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Patterns may require </a:t>
            </a:r>
            <a:br>
              <a:rPr lang="en-US" sz="2000" dirty="0" smtClean="0"/>
            </a:br>
            <a:r>
              <a:rPr lang="en-US" sz="2000" dirty="0" smtClean="0"/>
              <a:t>modifications for particular </a:t>
            </a:r>
            <a:br>
              <a:rPr lang="en-US" sz="2000" dirty="0" smtClean="0"/>
            </a:br>
            <a:r>
              <a:rPr lang="en-US" sz="2000" dirty="0" smtClean="0"/>
              <a:t>contexts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909957" y="1272049"/>
            <a:ext cx="1953202" cy="7694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If (</a:t>
            </a:r>
            <a:r>
              <a:rPr kumimoji="0" lang="en-US" sz="11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uniqueInstance</a:t>
            </a:r>
            <a:r>
              <a:rPr kumimoji="0" lang="en-US" sz="110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== 0)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   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 = </a:t>
            </a:r>
            <a:br>
              <a:rPr lang="en-US" sz="1100" dirty="0" smtClean="0">
                <a:latin typeface="Arial" charset="0"/>
              </a:rPr>
            </a:br>
            <a:r>
              <a:rPr lang="en-US" sz="1100" dirty="0" smtClean="0">
                <a:latin typeface="Arial" charset="0"/>
              </a:rPr>
              <a:t>        new Singleton;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return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;</a:t>
            </a:r>
          </a:p>
        </p:txBody>
      </p:sp>
      <p:sp>
        <p:nvSpPr>
          <p:cNvPr id="34" name="Right Triangle 33"/>
          <p:cNvSpPr/>
          <p:nvPr/>
        </p:nvSpPr>
        <p:spPr bwMode="auto">
          <a:xfrm>
            <a:off x="8570136" y="1259632"/>
            <a:ext cx="290336" cy="264108"/>
          </a:xfrm>
          <a:prstGeom prst="rt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ight Triangle 34"/>
          <p:cNvSpPr/>
          <p:nvPr/>
        </p:nvSpPr>
        <p:spPr bwMode="auto">
          <a:xfrm rot="10800000">
            <a:off x="8575779" y="1265275"/>
            <a:ext cx="290336" cy="264108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2226" y="3262079"/>
            <a:ext cx="496685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class Singleton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</a:t>
            </a:r>
            <a:r>
              <a:rPr lang="en-US" sz="1400" b="1" noProof="1" smtClean="0">
                <a:latin typeface="Courier New" pitchFamily="49" charset="0"/>
              </a:rPr>
              <a:t>private </a:t>
            </a:r>
            <a:r>
              <a:rPr lang="en-US" sz="1400" b="1" noProof="1">
                <a:latin typeface="Courier New" pitchFamily="49" charset="0"/>
              </a:rPr>
              <a:t>static </a:t>
            </a:r>
            <a:r>
              <a:rPr lang="en-US" sz="1400" b="1" noProof="1">
                <a:solidFill>
                  <a:srgbClr val="FF0000"/>
                </a:solidFill>
                <a:latin typeface="Courier New" pitchFamily="49" charset="0"/>
              </a:rPr>
              <a:t>volatile</a:t>
            </a:r>
            <a:r>
              <a:rPr lang="en-US" sz="1400" b="1" noProof="1">
                <a:latin typeface="Courier New" pitchFamily="49" charset="0"/>
              </a:rPr>
              <a:t> Singleton </a:t>
            </a:r>
            <a:endParaRPr lang="en-US" sz="1400" b="1" noProof="1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</a:t>
            </a:r>
            <a:r>
              <a:rPr lang="en-US" sz="1400" b="1" noProof="1" smtClean="0">
                <a:latin typeface="Courier New" pitchFamily="49" charset="0"/>
              </a:rPr>
              <a:t>                             inst = </a:t>
            </a:r>
            <a:r>
              <a:rPr lang="en-US" sz="1400" b="1" noProof="1">
                <a:latin typeface="Courier New" pitchFamily="49" charset="0"/>
              </a:rPr>
              <a:t>null;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</a:t>
            </a:r>
            <a:r>
              <a:rPr lang="en-US" sz="1400" b="1" noProof="1" smtClean="0">
                <a:latin typeface="Courier New" pitchFamily="49" charset="0"/>
              </a:rPr>
              <a:t>public </a:t>
            </a:r>
            <a:r>
              <a:rPr lang="en-US" sz="1400" b="1" noProof="1">
                <a:latin typeface="Courier New" pitchFamily="49" charset="0"/>
              </a:rPr>
              <a:t>static Singleton instance()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Singleton </a:t>
            </a:r>
            <a:r>
              <a:rPr lang="en-US" sz="1400" b="1" noProof="1">
                <a:latin typeface="Courier New" pitchFamily="49" charset="0"/>
              </a:rPr>
              <a:t>result = </a:t>
            </a:r>
            <a:r>
              <a:rPr lang="en-US" sz="1400" b="1" noProof="1" smtClean="0">
                <a:latin typeface="Courier New" pitchFamily="49" charset="0"/>
              </a:rPr>
              <a:t>inst;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if </a:t>
            </a:r>
            <a:r>
              <a:rPr lang="en-US" sz="1400" b="1" noProof="1">
                <a:latin typeface="Courier New" pitchFamily="49" charset="0"/>
              </a:rPr>
              <a:t>(result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  </a:t>
            </a:r>
            <a:r>
              <a:rPr lang="en-US" sz="1400" b="1" noProof="1" smtClean="0">
                <a:latin typeface="Courier New" pitchFamily="49" charset="0"/>
              </a:rPr>
              <a:t>synchronized(Singleton.class) </a:t>
            </a:r>
            <a:r>
              <a:rPr lang="en-US" sz="1400" b="1" noProof="1">
                <a:latin typeface="Courier New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    </a:t>
            </a:r>
            <a:r>
              <a:rPr lang="en-US" sz="1400" b="1" noProof="1" smtClean="0">
                <a:latin typeface="Courier New" pitchFamily="49" charset="0"/>
              </a:rPr>
              <a:t>result </a:t>
            </a:r>
            <a:r>
              <a:rPr lang="en-US" sz="1400" b="1" noProof="1">
                <a:latin typeface="Courier New" pitchFamily="49" charset="0"/>
              </a:rPr>
              <a:t>= </a:t>
            </a:r>
            <a:r>
              <a:rPr lang="en-US" sz="1400" b="1" noProof="1" smtClean="0">
                <a:latin typeface="Courier New" pitchFamily="49" charset="0"/>
              </a:rPr>
              <a:t>inst;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    </a:t>
            </a:r>
            <a:r>
              <a:rPr lang="en-US" sz="1400" b="1" noProof="1" smtClean="0">
                <a:latin typeface="Courier New" pitchFamily="49" charset="0"/>
              </a:rPr>
              <a:t>if </a:t>
            </a:r>
            <a:r>
              <a:rPr lang="en-US" sz="1400" b="1" noProof="1">
                <a:latin typeface="Courier New" pitchFamily="49" charset="0"/>
              </a:rPr>
              <a:t>(result == null</a:t>
            </a:r>
            <a:r>
              <a:rPr lang="en-US" sz="1400" b="1" noProof="1" smtClean="0">
                <a:latin typeface="Courier New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</a:t>
            </a:r>
            <a:r>
              <a:rPr lang="en-US" sz="1400" b="1" noProof="1" smtClean="0">
                <a:latin typeface="Courier New" pitchFamily="49" charset="0"/>
              </a:rPr>
              <a:t>       { inst </a:t>
            </a:r>
            <a:r>
              <a:rPr lang="en-US" sz="1400" b="1" noProof="1">
                <a:latin typeface="Courier New" pitchFamily="49" charset="0"/>
              </a:rPr>
              <a:t>= result = new Singleton</a:t>
            </a:r>
            <a:r>
              <a:rPr lang="en-US" sz="1400" b="1" noProof="1" smtClean="0">
                <a:latin typeface="Courier New" pitchFamily="49" charset="0"/>
              </a:rPr>
              <a:t>(); }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  </a:t>
            </a:r>
            <a:r>
              <a:rPr lang="en-US" sz="1400" b="1" noProof="1" smtClean="0">
                <a:latin typeface="Courier New" pitchFamily="49" charset="0"/>
              </a:rPr>
              <a:t>}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}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return </a:t>
            </a:r>
            <a:r>
              <a:rPr lang="en-US" sz="1400" b="1" noProof="1">
                <a:latin typeface="Courier New" pitchFamily="49" charset="0"/>
              </a:rPr>
              <a:t>result</a:t>
            </a:r>
            <a:r>
              <a:rPr lang="en-US" sz="1400" b="1" noProof="1" smtClean="0">
                <a:latin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 smtClean="0">
                <a:latin typeface="Courier New" pitchFamily="49" charset="0"/>
              </a:rPr>
              <a:t>  ...</a:t>
            </a:r>
            <a:endParaRPr lang="en-US" sz="1400" b="1" noProof="1">
              <a:latin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54091" y="2292580"/>
            <a:ext cx="2369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Singleton pattern vs. Double-Checked Locking Pattern</a:t>
            </a:r>
            <a:endParaRPr lang="en-US" dirty="0"/>
          </a:p>
        </p:txBody>
      </p:sp>
      <p:sp>
        <p:nvSpPr>
          <p:cNvPr id="12" name="Line Callout 1 11"/>
          <p:cNvSpPr/>
          <p:nvPr/>
        </p:nvSpPr>
        <p:spPr bwMode="auto">
          <a:xfrm>
            <a:off x="265520" y="5723079"/>
            <a:ext cx="4046706" cy="341632"/>
          </a:xfrm>
          <a:prstGeom prst="borderCallout1">
            <a:avLst>
              <a:gd name="adj1" fmla="val 26"/>
              <a:gd name="adj2" fmla="val 77552"/>
              <a:gd name="adj3" fmla="val -576070"/>
              <a:gd name="adj4" fmla="val 14974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smtClean="0"/>
              <a:t>Just right amount of synchronization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41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4525" y="1069077"/>
            <a:ext cx="4997450" cy="1809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 bwMode="auto">
          <a:xfrm>
            <a:off x="7190228" y="1069077"/>
            <a:ext cx="2421361" cy="130004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/>
              <a:t>Variation-oriented Process </a:t>
            </a:r>
            <a:r>
              <a:rPr lang="en-US" sz="3200" dirty="0" smtClean="0"/>
              <a:t>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To apply patterns successfully,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developers need to: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Have broad knowledge of patterns relevant to their domain(s)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trade-offs &amp; impact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using certain 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their software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Make </a:t>
            </a:r>
            <a:r>
              <a:rPr lang="en-US" sz="2000" dirty="0"/>
              <a:t>design &amp; implementation </a:t>
            </a:r>
            <a:r>
              <a:rPr lang="en-US" sz="2000" dirty="0" smtClean="0"/>
              <a:t>decisions about </a:t>
            </a:r>
            <a:r>
              <a:rPr lang="en-US" sz="2000" dirty="0"/>
              <a:t>how best 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apply the selected patterns </a:t>
            </a:r>
          </a:p>
          <a:p>
            <a:pPr marL="688975" lvl="2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Patterns may require </a:t>
            </a:r>
            <a:br>
              <a:rPr lang="en-US" sz="2000" dirty="0" smtClean="0"/>
            </a:br>
            <a:r>
              <a:rPr lang="en-US" sz="2000" dirty="0" smtClean="0"/>
              <a:t>modifications for particular </a:t>
            </a:r>
            <a:br>
              <a:rPr lang="en-US" sz="2000" dirty="0" smtClean="0"/>
            </a:br>
            <a:r>
              <a:rPr lang="en-US" sz="2000" dirty="0" smtClean="0"/>
              <a:t>contexts</a:t>
            </a:r>
            <a:endParaRPr lang="en-US" sz="2000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909957" y="1272049"/>
            <a:ext cx="1953202" cy="7694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If (</a:t>
            </a:r>
            <a:r>
              <a:rPr kumimoji="0" lang="en-US" sz="110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uniqueInstance</a:t>
            </a:r>
            <a:r>
              <a:rPr kumimoji="0" lang="en-US" sz="110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== 0)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   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 = </a:t>
            </a:r>
            <a:br>
              <a:rPr lang="en-US" sz="1100" dirty="0" smtClean="0">
                <a:latin typeface="Arial" charset="0"/>
              </a:rPr>
            </a:br>
            <a:r>
              <a:rPr lang="en-US" sz="1100" dirty="0" smtClean="0">
                <a:latin typeface="Arial" charset="0"/>
              </a:rPr>
              <a:t>        new Singleton;</a:t>
            </a:r>
          </a:p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latin typeface="Arial" charset="0"/>
              </a:rPr>
              <a:t>return </a:t>
            </a:r>
            <a:r>
              <a:rPr lang="en-US" sz="1100" dirty="0" err="1" smtClean="0">
                <a:latin typeface="Arial" charset="0"/>
              </a:rPr>
              <a:t>uniqueInstance</a:t>
            </a:r>
            <a:r>
              <a:rPr lang="en-US" sz="1100" dirty="0" smtClean="0">
                <a:latin typeface="Arial" charset="0"/>
              </a:rPr>
              <a:t>;</a:t>
            </a:r>
          </a:p>
        </p:txBody>
      </p:sp>
      <p:sp>
        <p:nvSpPr>
          <p:cNvPr id="34" name="Right Triangle 33"/>
          <p:cNvSpPr/>
          <p:nvPr/>
        </p:nvSpPr>
        <p:spPr bwMode="auto">
          <a:xfrm>
            <a:off x="8570136" y="1259632"/>
            <a:ext cx="290336" cy="264108"/>
          </a:xfrm>
          <a:prstGeom prst="rtTriangl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Right Triangle 34"/>
          <p:cNvSpPr/>
          <p:nvPr/>
        </p:nvSpPr>
        <p:spPr bwMode="auto">
          <a:xfrm rot="10800000">
            <a:off x="8575779" y="1265275"/>
            <a:ext cx="290336" cy="264108"/>
          </a:xfrm>
          <a:prstGeom prst="rt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12226" y="3262079"/>
            <a:ext cx="496685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class Singleton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</a:t>
            </a:r>
            <a:r>
              <a:rPr lang="en-US" sz="1400" b="1" noProof="1" smtClean="0">
                <a:latin typeface="Courier New" pitchFamily="49" charset="0"/>
              </a:rPr>
              <a:t>private </a:t>
            </a:r>
            <a:r>
              <a:rPr lang="en-US" sz="1400" b="1" noProof="1">
                <a:latin typeface="Courier New" pitchFamily="49" charset="0"/>
              </a:rPr>
              <a:t>static </a:t>
            </a:r>
            <a:r>
              <a:rPr lang="en-US" sz="1400" b="1" noProof="1">
                <a:solidFill>
                  <a:srgbClr val="FF0000"/>
                </a:solidFill>
                <a:latin typeface="Courier New" pitchFamily="49" charset="0"/>
              </a:rPr>
              <a:t>volatile</a:t>
            </a:r>
            <a:r>
              <a:rPr lang="en-US" sz="1400" b="1" noProof="1">
                <a:latin typeface="Courier New" pitchFamily="49" charset="0"/>
              </a:rPr>
              <a:t> Singleton </a:t>
            </a:r>
            <a:endParaRPr lang="en-US" sz="1400" b="1" noProof="1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</a:t>
            </a:r>
            <a:r>
              <a:rPr lang="en-US" sz="1400" b="1" noProof="1" smtClean="0">
                <a:latin typeface="Courier New" pitchFamily="49" charset="0"/>
              </a:rPr>
              <a:t>                             inst = </a:t>
            </a:r>
            <a:r>
              <a:rPr lang="en-US" sz="1400" b="1" noProof="1">
                <a:latin typeface="Courier New" pitchFamily="49" charset="0"/>
              </a:rPr>
              <a:t>null;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</a:t>
            </a:r>
            <a:r>
              <a:rPr lang="en-US" sz="1400" b="1" noProof="1" smtClean="0">
                <a:latin typeface="Courier New" pitchFamily="49" charset="0"/>
              </a:rPr>
              <a:t>public </a:t>
            </a:r>
            <a:r>
              <a:rPr lang="en-US" sz="1400" b="1" noProof="1">
                <a:latin typeface="Courier New" pitchFamily="49" charset="0"/>
              </a:rPr>
              <a:t>static Singleton instance()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Singleton </a:t>
            </a:r>
            <a:r>
              <a:rPr lang="en-US" sz="1400" b="1" noProof="1">
                <a:latin typeface="Courier New" pitchFamily="49" charset="0"/>
              </a:rPr>
              <a:t>result = </a:t>
            </a:r>
            <a:r>
              <a:rPr lang="en-US" sz="1400" b="1" noProof="1" smtClean="0">
                <a:latin typeface="Courier New" pitchFamily="49" charset="0"/>
              </a:rPr>
              <a:t>inst;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if </a:t>
            </a:r>
            <a:r>
              <a:rPr lang="en-US" sz="1400" b="1" noProof="1">
                <a:latin typeface="Courier New" pitchFamily="49" charset="0"/>
              </a:rPr>
              <a:t>(result == null)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  </a:t>
            </a:r>
            <a:r>
              <a:rPr lang="en-US" sz="1400" b="1" noProof="1" smtClean="0">
                <a:latin typeface="Courier New" pitchFamily="49" charset="0"/>
              </a:rPr>
              <a:t>synchronized(Singleton.class) </a:t>
            </a:r>
            <a:r>
              <a:rPr lang="en-US" sz="1400" b="1" noProof="1">
                <a:latin typeface="Courier New" pitchFamily="49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    </a:t>
            </a:r>
            <a:r>
              <a:rPr lang="en-US" sz="1400" b="1" noProof="1" smtClean="0">
                <a:latin typeface="Courier New" pitchFamily="49" charset="0"/>
              </a:rPr>
              <a:t>result </a:t>
            </a:r>
            <a:r>
              <a:rPr lang="en-US" sz="1400" b="1" noProof="1">
                <a:latin typeface="Courier New" pitchFamily="49" charset="0"/>
              </a:rPr>
              <a:t>= </a:t>
            </a:r>
            <a:r>
              <a:rPr lang="en-US" sz="1400" b="1" noProof="1" smtClean="0">
                <a:latin typeface="Courier New" pitchFamily="49" charset="0"/>
              </a:rPr>
              <a:t>inst;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    </a:t>
            </a:r>
            <a:r>
              <a:rPr lang="en-US" sz="1400" b="1" noProof="1" smtClean="0">
                <a:latin typeface="Courier New" pitchFamily="49" charset="0"/>
              </a:rPr>
              <a:t>if </a:t>
            </a:r>
            <a:r>
              <a:rPr lang="en-US" sz="1400" b="1" noProof="1">
                <a:latin typeface="Courier New" pitchFamily="49" charset="0"/>
              </a:rPr>
              <a:t>(result == null</a:t>
            </a:r>
            <a:r>
              <a:rPr lang="en-US" sz="1400" b="1" noProof="1" smtClean="0">
                <a:latin typeface="Courier New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</a:t>
            </a:r>
            <a:r>
              <a:rPr lang="en-US" sz="1400" b="1" noProof="1" smtClean="0">
                <a:latin typeface="Courier New" pitchFamily="49" charset="0"/>
              </a:rPr>
              <a:t>       { inst </a:t>
            </a:r>
            <a:r>
              <a:rPr lang="en-US" sz="1400" b="1" noProof="1">
                <a:latin typeface="Courier New" pitchFamily="49" charset="0"/>
              </a:rPr>
              <a:t>= result = new Singleton</a:t>
            </a:r>
            <a:r>
              <a:rPr lang="en-US" sz="1400" b="1" noProof="1" smtClean="0">
                <a:latin typeface="Courier New" pitchFamily="49" charset="0"/>
              </a:rPr>
              <a:t>(); }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  </a:t>
            </a:r>
            <a:r>
              <a:rPr lang="en-US" sz="1400" b="1" noProof="1" smtClean="0">
                <a:latin typeface="Courier New" pitchFamily="49" charset="0"/>
              </a:rPr>
              <a:t>}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}</a:t>
            </a:r>
            <a:endParaRPr lang="en-US" sz="1400" b="1" noProof="1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>
                <a:latin typeface="Courier New" pitchFamily="49" charset="0"/>
              </a:rPr>
              <a:t>    </a:t>
            </a:r>
            <a:r>
              <a:rPr lang="en-US" sz="1400" b="1" noProof="1" smtClean="0">
                <a:latin typeface="Courier New" pitchFamily="49" charset="0"/>
              </a:rPr>
              <a:t>return </a:t>
            </a:r>
            <a:r>
              <a:rPr lang="en-US" sz="1400" b="1" noProof="1">
                <a:latin typeface="Courier New" pitchFamily="49" charset="0"/>
              </a:rPr>
              <a:t>result</a:t>
            </a:r>
            <a:r>
              <a:rPr lang="en-US" sz="1400" b="1" noProof="1" smtClean="0">
                <a:latin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b="1" noProof="1" smtClean="0">
                <a:latin typeface="Courier New" pitchFamily="49" charset="0"/>
              </a:rPr>
              <a:t>  ...</a:t>
            </a:r>
            <a:endParaRPr lang="en-US" sz="1400" b="1" noProof="1">
              <a:latin typeface="Courier New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54091" y="2292580"/>
            <a:ext cx="2369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Singleton pattern vs. Double-Checked Locking Pattern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5410" y="6442163"/>
            <a:ext cx="7543800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en.wikipedia.org/wiki/Double-</a:t>
            </a:r>
            <a:r>
              <a:rPr lang="en-US" sz="2000" dirty="0" err="1" smtClean="0">
                <a:hlinkClick r:id="rId4"/>
              </a:rPr>
              <a:t>checked_locking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sp>
        <p:nvSpPr>
          <p:cNvPr id="14" name="Line Callout 1 13"/>
          <p:cNvSpPr/>
          <p:nvPr/>
        </p:nvSpPr>
        <p:spPr bwMode="auto">
          <a:xfrm>
            <a:off x="265520" y="5723079"/>
            <a:ext cx="4046706" cy="341632"/>
          </a:xfrm>
          <a:prstGeom prst="borderCallout1">
            <a:avLst>
              <a:gd name="adj1" fmla="val 26"/>
              <a:gd name="adj2" fmla="val 77552"/>
              <a:gd name="adj3" fmla="val -576070"/>
              <a:gd name="adj4" fmla="val 149745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 smtClean="0"/>
              <a:t>Solution only works in JDK5 &amp;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93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09634" y="1273245"/>
            <a:ext cx="5127307" cy="533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600"/>
              </a:spcAft>
            </a:pPr>
            <a:endParaRPr lang="en-US" sz="2000" dirty="0" smtClean="0"/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/>
              <a:t>Variation-oriented Process </a:t>
            </a:r>
            <a:r>
              <a:rPr lang="en-US" sz="3200" dirty="0" smtClean="0"/>
              <a:t>for Applying Patterns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20319" y="1109676"/>
            <a:ext cx="496533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1775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/>
              <a:t>To apply patterns successfully,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software </a:t>
            </a:r>
            <a:r>
              <a:rPr lang="en-US" sz="2000" dirty="0"/>
              <a:t>developers need to: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Have broad knowledge of patterns relevant to their domain(s)</a:t>
            </a: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trade-offs &amp; impact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using certain patterns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their software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Make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design &amp; implementation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decisions about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how best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apply the selected patterns </a:t>
            </a:r>
          </a:p>
          <a:p>
            <a:pPr marL="688975" lvl="2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Patterns may require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modifications for particular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contexts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0375" lvl="1" indent="-231775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Font typeface="Arial" pitchFamily="34" charset="0"/>
              <a:buChar char="•"/>
            </a:pPr>
            <a:r>
              <a:rPr lang="en-US" sz="2000" dirty="0" smtClean="0"/>
              <a:t>Combine with </a:t>
            </a:r>
            <a:r>
              <a:rPr lang="en-US" sz="2000" dirty="0"/>
              <a:t>other </a:t>
            </a:r>
            <a:r>
              <a:rPr lang="en-US" sz="2000" dirty="0" smtClean="0"/>
              <a:t>patterns &amp; implement/integrate with code</a:t>
            </a:r>
            <a:endParaRPr lang="en-US" sz="2000" dirty="0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860" y="1621971"/>
            <a:ext cx="4156709" cy="450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23035" y="3943395"/>
            <a:ext cx="1529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High pattern </a:t>
            </a:r>
          </a:p>
          <a:p>
            <a:pPr algn="ctr"/>
            <a:r>
              <a:rPr lang="en-US" dirty="0" smtClean="0"/>
              <a:t>density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08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2791915"/>
              </p:ext>
            </p:extLst>
          </p:nvPr>
        </p:nvGraphicFramePr>
        <p:xfrm>
          <a:off x="2734558" y="1081359"/>
          <a:ext cx="7152409" cy="5211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2542" y="1213391"/>
            <a:ext cx="475118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/>
              <a:t>Patterns support a variation-oriented design process</a:t>
            </a:r>
          </a:p>
          <a:p>
            <a:pPr marL="519113" indent="-2905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2000" dirty="0"/>
              <a:t>Determine which design elements</a:t>
            </a:r>
            <a:br>
              <a:rPr lang="en-US" sz="2000" dirty="0"/>
            </a:br>
            <a:r>
              <a:rPr lang="en-US" sz="2000" dirty="0"/>
              <a:t>can vary</a:t>
            </a:r>
          </a:p>
          <a:p>
            <a:pPr marL="519113" indent="-2905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2000" dirty="0"/>
              <a:t>Identify applicable pattern(s)</a:t>
            </a:r>
          </a:p>
          <a:p>
            <a:pPr marL="519113" indent="-2905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2000" dirty="0"/>
              <a:t>Vary patterns </a:t>
            </a:r>
            <a:r>
              <a:rPr lang="en-US" sz="2000" dirty="0" smtClean="0"/>
              <a:t>&amp; </a:t>
            </a:r>
            <a:br>
              <a:rPr lang="en-US" sz="2000" dirty="0" smtClean="0"/>
            </a:br>
            <a:r>
              <a:rPr lang="en-US" sz="2000" dirty="0" smtClean="0"/>
              <a:t>evaluate </a:t>
            </a:r>
            <a:r>
              <a:rPr lang="en-US" sz="2000" dirty="0"/>
              <a:t>trade-offs</a:t>
            </a:r>
          </a:p>
          <a:p>
            <a:pPr marL="519113" indent="-2905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2000" dirty="0"/>
              <a:t>Repeat…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46933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760" y="533400"/>
            <a:ext cx="893781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10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-2542" y="1213391"/>
            <a:ext cx="4751185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>
                <a:solidFill>
                  <a:schemeClr val="bg1">
                    <a:lumMod val="75000"/>
                  </a:schemeClr>
                </a:solidFill>
              </a:rPr>
              <a:t>Patterns support a variation-oriented design process</a:t>
            </a:r>
          </a:p>
          <a:p>
            <a:pPr marL="519113" indent="-2905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Determine which design elements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can vary</a:t>
            </a:r>
          </a:p>
          <a:p>
            <a:pPr marL="519113" indent="-2905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Identify applicable pattern(s)</a:t>
            </a:r>
          </a:p>
          <a:p>
            <a:pPr marL="519113" indent="-2905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Vary patterns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evaluate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trade-offs</a:t>
            </a:r>
          </a:p>
          <a:p>
            <a:pPr marL="519113" indent="-290513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Repeat…</a:t>
            </a:r>
          </a:p>
          <a:p>
            <a:pPr marL="233363" indent="-233363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r>
              <a:rPr lang="en-US" sz="2000" kern="0" dirty="0" smtClean="0">
                <a:latin typeface="+mn-lt"/>
                <a:ea typeface="+mn-ea"/>
                <a:cs typeface="+mn-cs"/>
              </a:rPr>
              <a:t>Don’t brand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everything </a:t>
            </a:r>
            <a:r>
              <a:rPr lang="en-US" sz="2000" kern="0" dirty="0" smtClean="0">
                <a:latin typeface="+mn-lt"/>
                <a:ea typeface="+mn-ea"/>
                <a:cs typeface="+mn-cs"/>
              </a:rPr>
              <a:t>as a </a:t>
            </a:r>
            <a:r>
              <a:rPr lang="en-US" sz="2000" kern="0" dirty="0">
                <a:latin typeface="+mn-lt"/>
                <a:ea typeface="+mn-ea"/>
                <a:cs typeface="+mn-cs"/>
              </a:rPr>
              <a:t>pattern</a:t>
            </a:r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/>
            </a:pPr>
            <a:r>
              <a:rPr lang="en-US" sz="2000" dirty="0"/>
              <a:t>Articulate specific </a:t>
            </a:r>
            <a:r>
              <a:rPr lang="en-US" sz="2000" dirty="0" smtClean="0"/>
              <a:t>benefits &amp; demonstrate general applicability</a:t>
            </a:r>
            <a:endParaRPr lang="en-US" sz="2000" dirty="0"/>
          </a:p>
          <a:p>
            <a:pPr marL="685800" indent="-2333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Tx/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find 3 different existing </a:t>
            </a:r>
            <a:r>
              <a:rPr lang="en-US" sz="2000" dirty="0"/>
              <a:t>examples from code other than </a:t>
            </a:r>
            <a:r>
              <a:rPr lang="en-US" sz="2000" dirty="0" smtClean="0"/>
              <a:t>yours!</a:t>
            </a:r>
            <a:endParaRPr lang="en-US" sz="2000" dirty="0"/>
          </a:p>
          <a:p>
            <a:pPr marL="457200" indent="-233363">
              <a:lnSpc>
                <a:spcPct val="100000"/>
              </a:lnSpc>
              <a:spcBef>
                <a:spcPts val="600"/>
              </a:spcBef>
              <a:buClrTx/>
              <a:buSzTx/>
              <a:buFont typeface="Arial" pitchFamily="34" charset="0"/>
              <a:buChar char="•"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082746" y="1357852"/>
            <a:ext cx="3468972" cy="4435475"/>
            <a:chOff x="5082746" y="1357852"/>
            <a:chExt cx="3468972" cy="443547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746" y="1357852"/>
              <a:ext cx="3468972" cy="4435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8745" y="2739925"/>
              <a:ext cx="2650245" cy="16297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82774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6390409"/>
            <a:ext cx="9144000" cy="4987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Becoming a Master Software Developer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2" y="1017617"/>
            <a:ext cx="4847645" cy="4959350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Knowledge of programming languages is necessary, but not sufficient</a:t>
            </a:r>
          </a:p>
          <a:p>
            <a:pPr marL="4619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Can fall prey to “</a:t>
            </a:r>
            <a:r>
              <a:rPr lang="en-US" sz="2000" dirty="0" err="1" smtClean="0"/>
              <a:t>featuritis</a:t>
            </a:r>
            <a:r>
              <a:rPr lang="en-US" sz="2000" dirty="0" smtClean="0"/>
              <a:t>” or worse</a:t>
            </a:r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e.g., </a:t>
            </a:r>
            <a:r>
              <a:rPr lang="en-US" sz="2000" dirty="0" smtClean="0"/>
              <a:t>GPERF perfect hash function generator, circa 1990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65" y="4699971"/>
            <a:ext cx="1314499" cy="157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20" y="1222157"/>
            <a:ext cx="1288934" cy="157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6" descr="http://reading.kingrat.biz/wp-content/uploads/2007/06/the-c-programming-langu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18" y="1222157"/>
            <a:ext cx="1278612" cy="15777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informit.com/ShowCover.aspx?isbn=032156299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65" y="2961063"/>
            <a:ext cx="1314499" cy="15777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www.mobilemarketingcn.com/wp-content/uploads/covers/ProgramminginObjectiveCFourthEditionfree_9F0B/Addison.Wesley.Programming.in.ObjectiveC.4th.Edition.De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49" y="1222157"/>
            <a:ext cx="1290516" cy="15777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" y="2862299"/>
            <a:ext cx="5792704" cy="3466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873" y="3436577"/>
            <a:ext cx="3454297" cy="22045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66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6390409"/>
            <a:ext cx="9144000" cy="4987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Becoming a Master Software Developer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2" y="1017617"/>
            <a:ext cx="4847645" cy="4959350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Knowledge of programming languages is necessary, but not sufficient</a:t>
            </a:r>
          </a:p>
          <a:p>
            <a:pPr marL="4619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Can fall prey to “</a:t>
            </a:r>
            <a:r>
              <a:rPr lang="en-US" sz="2000" dirty="0" err="1" smtClean="0"/>
              <a:t>featuritis</a:t>
            </a:r>
            <a:r>
              <a:rPr lang="en-US" sz="2000" dirty="0" smtClean="0"/>
              <a:t>” or worse</a:t>
            </a:r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e.g., </a:t>
            </a:r>
            <a:r>
              <a:rPr lang="en-US" sz="2000" dirty="0" smtClean="0"/>
              <a:t>GPERF perfect hash function generator, circa 1990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65" y="4699971"/>
            <a:ext cx="1314499" cy="157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20" y="1222157"/>
            <a:ext cx="1288934" cy="157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6" descr="http://reading.kingrat.biz/wp-content/uploads/2007/06/the-c-programming-langu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18" y="1222157"/>
            <a:ext cx="1278612" cy="15777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informit.com/ShowCover.aspx?isbn=032156299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65" y="2961063"/>
            <a:ext cx="1314499" cy="15777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www.mobilemarketingcn.com/wp-content/uploads/covers/ProgramminginObjectiveCFourthEditionfree_9F0B/Addison.Wesley.Programming.in.ObjectiveC.4th.Edition.De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49" y="1222157"/>
            <a:ext cx="1290516" cy="15777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6443811"/>
            <a:ext cx="879978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8"/>
              </a:rPr>
              <a:t>www.dre.vanderbilt.edu</a:t>
            </a:r>
            <a:r>
              <a:rPr lang="en-US" sz="2000" dirty="0">
                <a:hlinkClick r:id="rId8"/>
              </a:rPr>
              <a:t>/~</a:t>
            </a:r>
            <a:r>
              <a:rPr lang="en-US" sz="2000" dirty="0" smtClean="0">
                <a:hlinkClick r:id="rId8"/>
              </a:rPr>
              <a:t>schmidt/PDF/gperf.pdf</a:t>
            </a:r>
            <a:r>
              <a:rPr lang="en-US" sz="2000" dirty="0" smtClean="0"/>
              <a:t> for a paper on GPERF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" y="2862299"/>
            <a:ext cx="5792704" cy="3466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814" y="3363266"/>
            <a:ext cx="1936944" cy="2297987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30117" y="3408329"/>
            <a:ext cx="2216356" cy="255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dirty="0" smtClean="0"/>
              <a:t>Problems</a:t>
            </a:r>
          </a:p>
          <a:p>
            <a:pPr marL="228600" indent="-228600">
              <a:buClrTx/>
              <a:buFont typeface="Arial" pitchFamily="34" charset="0"/>
              <a:buChar char="•"/>
            </a:pPr>
            <a:r>
              <a:rPr lang="en-US" dirty="0" smtClean="0"/>
              <a:t>Hard-coded algorithms</a:t>
            </a:r>
          </a:p>
          <a:p>
            <a:pPr marL="228600" indent="-228600">
              <a:buClrTx/>
              <a:buFont typeface="Arial" pitchFamily="34" charset="0"/>
              <a:buChar char="•"/>
            </a:pPr>
            <a:r>
              <a:rPr lang="en-US" dirty="0" smtClean="0"/>
              <a:t>Hard-coded </a:t>
            </a:r>
            <a:br>
              <a:rPr lang="en-US" dirty="0" smtClean="0"/>
            </a:br>
            <a:r>
              <a:rPr lang="en-US" dirty="0" smtClean="0"/>
              <a:t>data </a:t>
            </a:r>
            <a:br>
              <a:rPr lang="en-US" dirty="0" smtClean="0"/>
            </a:br>
            <a:r>
              <a:rPr lang="en-US" dirty="0" smtClean="0"/>
              <a:t>structures</a:t>
            </a:r>
          </a:p>
          <a:p>
            <a:pPr marL="228600" indent="-228600">
              <a:buClrTx/>
              <a:buFont typeface="Arial" pitchFamily="34" charset="0"/>
              <a:buChar char="•"/>
            </a:pPr>
            <a:r>
              <a:rPr lang="en-US" dirty="0" smtClean="0"/>
              <a:t>Hard-coded generators</a:t>
            </a:r>
          </a:p>
          <a:p>
            <a:pPr marL="228600" indent="-228600">
              <a:buClrTx/>
              <a:buFont typeface="Arial" pitchFamily="34" charset="0"/>
              <a:buChar char="•"/>
            </a:pPr>
            <a:r>
              <a:rPr lang="en-US" dirty="0"/>
              <a:t>e</a:t>
            </a:r>
            <a:r>
              <a:rPr lang="en-US" dirty="0" smtClean="0"/>
              <a:t>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072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0" y="6390409"/>
            <a:ext cx="9144000" cy="4987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Becoming a Master Software Developer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2" y="1017617"/>
            <a:ext cx="4847645" cy="4959350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Knowledge of programming languages is necessary, but not sufficient</a:t>
            </a:r>
          </a:p>
          <a:p>
            <a:pPr marL="4619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Can fall prey to “</a:t>
            </a:r>
            <a:r>
              <a:rPr lang="en-US" sz="2000" dirty="0" err="1" smtClean="0"/>
              <a:t>featuritis</a:t>
            </a:r>
            <a:r>
              <a:rPr lang="en-US" sz="2000" dirty="0" smtClean="0"/>
              <a:t>” or worse</a:t>
            </a:r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e.g., </a:t>
            </a:r>
            <a:r>
              <a:rPr lang="en-US" sz="2000" dirty="0" smtClean="0"/>
              <a:t>GPERF perfect hash function generator, circa 1990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65" y="4699971"/>
            <a:ext cx="1314499" cy="157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20" y="1222157"/>
            <a:ext cx="1288934" cy="157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6" descr="http://reading.kingrat.biz/wp-content/uploads/2007/06/the-c-programming-langu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18" y="1222157"/>
            <a:ext cx="1278612" cy="15777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informit.com/ShowCover.aspx?isbn=032156299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65" y="2961063"/>
            <a:ext cx="1314499" cy="15777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www.mobilemarketingcn.com/wp-content/uploads/covers/ProgramminginObjectiveCFourthEditionfree_9F0B/Addison.Wesley.Programming.in.ObjectiveC.4th.Edition.De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49" y="1222157"/>
            <a:ext cx="1290516" cy="15777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703" y="6455125"/>
            <a:ext cx="86071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GPERF is part of the GNU software release at </a:t>
            </a:r>
            <a:r>
              <a:rPr lang="en-US" sz="2000" dirty="0" smtClean="0">
                <a:hlinkClick r:id="rId8"/>
              </a:rPr>
              <a:t>www.gnu.org/software/gperf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" y="2862299"/>
            <a:ext cx="5792704" cy="34662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51" y="3358986"/>
            <a:ext cx="1883831" cy="23597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9908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smtClean="0"/>
              <a:t>Becoming a Master Software Developer</a:t>
            </a:r>
          </a:p>
        </p:txBody>
      </p:sp>
      <p:sp>
        <p:nvSpPr>
          <p:cNvPr id="3993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26672" y="1017617"/>
            <a:ext cx="7563982" cy="4959350"/>
          </a:xfrm>
        </p:spPr>
        <p:txBody>
          <a:bodyPr>
            <a:noAutofit/>
          </a:bodyPr>
          <a:lstStyle/>
          <a:p>
            <a:pPr marL="2333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Knowledge of programming languages </a:t>
            </a:r>
            <a:br>
              <a:rPr lang="en-US" sz="2000" dirty="0" smtClean="0"/>
            </a:br>
            <a:r>
              <a:rPr lang="en-US" sz="2000" dirty="0" smtClean="0"/>
              <a:t>is necessary, but not sufficient</a:t>
            </a:r>
          </a:p>
          <a:p>
            <a:pPr marL="4619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Can fall prey to “</a:t>
            </a:r>
            <a:r>
              <a:rPr lang="en-US" sz="2000" dirty="0" err="1" smtClean="0"/>
              <a:t>featuritis</a:t>
            </a:r>
            <a:r>
              <a:rPr lang="en-US" sz="2000" dirty="0" smtClean="0"/>
              <a:t>” or worse!</a:t>
            </a:r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/>
              <a:t>e.g., “Best one-liner” from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2006 </a:t>
            </a:r>
            <a:r>
              <a:rPr lang="en-US" sz="2000" dirty="0"/>
              <a:t>“Obfuscated C Code”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contest</a:t>
            </a:r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 smtClean="0"/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endParaRPr lang="en-US" sz="2000" dirty="0"/>
          </a:p>
          <a:p>
            <a:pPr marL="690563" indent="-233363" eaLnBrk="1" hangingPunct="1"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This program prints out the time when it was compiled!</a:t>
            </a:r>
            <a:endParaRPr lang="en-US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65" y="4699971"/>
            <a:ext cx="1314499" cy="157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720" y="1222157"/>
            <a:ext cx="1288934" cy="157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6" descr="http://reading.kingrat.biz/wp-content/uploads/2007/06/the-c-programming-langua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18" y="1222157"/>
            <a:ext cx="1278612" cy="15777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www.informit.com/ShowCover.aspx?isbn=032156299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665" y="2961063"/>
            <a:ext cx="1314499" cy="157779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http://www.mobilemarketingcn.com/wp-content/uploads/covers/ProgramminginObjectiveCFourthEditionfree_9F0B/Addison.Wesley.Programming.in.ObjectiveC.4th.Edition.De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649" y="1222157"/>
            <a:ext cx="1290516" cy="157779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4296" y="3166859"/>
            <a:ext cx="7505723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main(_){_^448&amp;&amp;main(-~_);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putchar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(--_%64?32|-~7[</a:t>
            </a:r>
            <a:b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__TIME__-_/8%8]["&gt;'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txiZ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^(~z?"-48]&gt;&gt;";;;====~$::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199"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/>
            </a:r>
            <a:b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</a:b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[_*2&amp;8|_/64]/(_&amp;2?1:8)%8&amp;1:10);} 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6249" y="6443811"/>
            <a:ext cx="648241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8"/>
              </a:rPr>
              <a:t>www.ioccc.org</a:t>
            </a:r>
            <a:r>
              <a:rPr lang="en-US" sz="2000" dirty="0" smtClean="0"/>
              <a:t> for many examples of obfuscated C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02" y="4771896"/>
            <a:ext cx="6705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1492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OMG-CCM-Tutorial</Template>
  <TotalTime>46526</TotalTime>
  <Words>2283</Words>
  <Application>Microsoft Office PowerPoint</Application>
  <PresentationFormat>On-screen Show (4:3)</PresentationFormat>
  <Paragraphs>760</Paragraphs>
  <Slides>55</Slides>
  <Notes>55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DOC-Traditional</vt:lpstr>
      <vt:lpstr>Capsules</vt:lpstr>
      <vt:lpstr>Visio</vt:lpstr>
      <vt:lpstr>PowerPoint Presentation</vt:lpstr>
      <vt:lpstr>Topics Covered in this Part of the Module</vt:lpstr>
      <vt:lpstr>Becoming a Master</vt:lpstr>
      <vt:lpstr>Becoming a Master</vt:lpstr>
      <vt:lpstr>Becoming a Master</vt:lpstr>
      <vt:lpstr>Becoming a Master Software Developer</vt:lpstr>
      <vt:lpstr>Becoming a Master Software Developer</vt:lpstr>
      <vt:lpstr>Becoming a Master Software Developer</vt:lpstr>
      <vt:lpstr>Becoming a Master Software Developer</vt:lpstr>
      <vt:lpstr>Becoming a Master Software Developer</vt:lpstr>
      <vt:lpstr>Becoming a Master Software Developer</vt:lpstr>
      <vt:lpstr>Becoming a Master Software Developer</vt:lpstr>
      <vt:lpstr>Where Should Design Experience Reside?</vt:lpstr>
      <vt:lpstr>Where Should Design Experience Reside?</vt:lpstr>
      <vt:lpstr>Where Should Design Experience Reside?</vt:lpstr>
      <vt:lpstr>Where Should Design Experience Reside?</vt:lpstr>
      <vt:lpstr>Where Should Design Experience Reside?</vt:lpstr>
      <vt:lpstr>Summary</vt:lpstr>
      <vt:lpstr>Summary</vt:lpstr>
      <vt:lpstr>Summary</vt:lpstr>
      <vt:lpstr>Summary</vt:lpstr>
      <vt:lpstr>Summary</vt:lpstr>
      <vt:lpstr>PowerPoint Presentation</vt:lpstr>
      <vt:lpstr>Topics Covered in this Part of the Module</vt:lpstr>
      <vt:lpstr>Topics Covered in this Part of the Module</vt:lpstr>
      <vt:lpstr>Key to Mastery: Knowledge of Software Patterns</vt:lpstr>
      <vt:lpstr>Key to Mastery: Knowledge of Software Patterns</vt:lpstr>
      <vt:lpstr>Key to Mastery: Knowledge of Software Patterns</vt:lpstr>
      <vt:lpstr>Key to Mastery: Knowledge of Software Patterns</vt:lpstr>
      <vt:lpstr>Key to Mastery: Knowledge of Software Patterns</vt:lpstr>
      <vt:lpstr>Common Characteristics of Patterns</vt:lpstr>
      <vt:lpstr>Common Characteristics of Patterns</vt:lpstr>
      <vt:lpstr>Common Characteristics of Patterns</vt:lpstr>
      <vt:lpstr>Common Characteristics of Patterns</vt:lpstr>
      <vt:lpstr>Common Characteristics of Patterns</vt:lpstr>
      <vt:lpstr>Common Characteristics of Patterns</vt:lpstr>
      <vt:lpstr>Common Parts of a Pattern Description</vt:lpstr>
      <vt:lpstr>Summary</vt:lpstr>
      <vt:lpstr>Summary</vt:lpstr>
      <vt:lpstr>PowerPoint Presentation</vt:lpstr>
      <vt:lpstr>Topics Covered in this Part of the Module</vt:lpstr>
      <vt:lpstr>Variation-oriented Process for Applying Patterns</vt:lpstr>
      <vt:lpstr>Variation-oriented Process for Applying Patterns</vt:lpstr>
      <vt:lpstr>Variation-oriented Process for Applying Patterns</vt:lpstr>
      <vt:lpstr>Variation-oriented Process for Applying Patterns</vt:lpstr>
      <vt:lpstr>Variation-oriented Process for Applying Patterns</vt:lpstr>
      <vt:lpstr>Variation-oriented Process for Applying Patterns</vt:lpstr>
      <vt:lpstr>Variation-oriented Process for Applying Patterns</vt:lpstr>
      <vt:lpstr>Variation-oriented Process for Applying Patterns</vt:lpstr>
      <vt:lpstr>Variation-oriented Process for Applying Patterns</vt:lpstr>
      <vt:lpstr>Variation-oriented Process for Applying Patterns</vt:lpstr>
      <vt:lpstr>Variation-oriented Process for Applying Patterns</vt:lpstr>
      <vt:lpstr>Variation-oriented Process for Applying Patterns</vt:lpstr>
      <vt:lpstr>Summary</vt:lpstr>
      <vt:lpstr>Summary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Design Patterns</dc:title>
  <dc:creator>Douglas C. Schmidt</dc:creator>
  <cp:lastModifiedBy>Douglas Schmidt</cp:lastModifiedBy>
  <cp:revision>2318</cp:revision>
  <cp:lastPrinted>2012-11-30T16:35:02Z</cp:lastPrinted>
  <dcterms:created xsi:type="dcterms:W3CDTF">2001-07-09T14:42:07Z</dcterms:created>
  <dcterms:modified xsi:type="dcterms:W3CDTF">2013-02-26T18:55:47Z</dcterms:modified>
</cp:coreProperties>
</file>